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ldx" ContentType="application/vnd.openxmlformats-officedocument.presentationml.slide"/>
  <Default Extension="xls" ContentType="application/vnd.ms-exce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84" r:id="rId2"/>
    <p:sldId id="257" r:id="rId3"/>
    <p:sldId id="1235" r:id="rId4"/>
    <p:sldId id="1262" r:id="rId5"/>
    <p:sldId id="259" r:id="rId6"/>
    <p:sldId id="260" r:id="rId7"/>
    <p:sldId id="272" r:id="rId8"/>
    <p:sldId id="283" r:id="rId9"/>
    <p:sldId id="261" r:id="rId10"/>
    <p:sldId id="281" r:id="rId11"/>
    <p:sldId id="275" r:id="rId12"/>
    <p:sldId id="269" r:id="rId13"/>
    <p:sldId id="277" r:id="rId14"/>
    <p:sldId id="1251" r:id="rId15"/>
    <p:sldId id="278" r:id="rId16"/>
    <p:sldId id="279" r:id="rId17"/>
    <p:sldId id="280" r:id="rId18"/>
    <p:sldId id="270" r:id="rId19"/>
    <p:sldId id="267" r:id="rId20"/>
  </p:sldIdLst>
  <p:sldSz cx="9144000" cy="5143500" type="screen16x9"/>
  <p:notesSz cx="6858000" cy="9144000"/>
  <p:embeddedFontLst>
    <p:embeddedFont>
      <p:font typeface="Candara" panose="020E0502030303020204" pitchFamily="34" charset="0"/>
      <p:regular r:id="rId22"/>
      <p:bold r:id="rId23"/>
      <p:italic r:id="rId24"/>
      <p:boldItalic r:id="rId25"/>
    </p:embeddedFont>
    <p:embeddedFont>
      <p:font typeface="Maiandra GD" panose="020E0502030308020204" pitchFamily="34" charset="0"/>
      <p:regular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Montserrat ExtraBold" panose="00000900000000000000" pitchFamily="2" charset="0"/>
      <p:bold r:id="rId31"/>
      <p:boldItalic r:id="rId32"/>
    </p:embeddedFont>
    <p:embeddedFont>
      <p:font typeface="Montserrat SemiBold" panose="00000700000000000000" pitchFamily="2" charset="0"/>
      <p:bold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2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8889d1e17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8889d1e17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8889d1e17d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8889d1e17d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8889d1e17d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8889d1e17d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8889d1e17d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8889d1e17d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8889d1e17d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8889d1e17d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8889d1e17d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8889d1e17d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8889d1e17d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8889d1e17d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87cf9be15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87cf9be15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1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25" tIns="96625" rIns="96625" bIns="966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87cf9be1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87cf9be1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87cf9be15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87cf9be15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248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8889d1e17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8889d1e17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8889d1e17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8889d1e17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8889d1e17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8889d1e17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8889d1e17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8889d1e17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8889d1e17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8889d1e17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8889d1e17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8889d1e17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emf"/><Relationship Id="rId5" Type="http://schemas.openxmlformats.org/officeDocument/2006/relationships/oleObject" Target="../embeddings/Microsoft_Excel_97-2003_Worksheet.xls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sentralsistem.com/" TargetMode="Externa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PowerPoint_Slide.sld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2485325" y="4195250"/>
            <a:ext cx="1759759" cy="50269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0" y="790632"/>
            <a:ext cx="9144000" cy="1226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25000" lnSpcReduction="20000"/>
          </a:bodyPr>
          <a:lstStyle/>
          <a:p>
            <a:pPr marL="1187450" marR="1444625" indent="-2540" algn="ctr">
              <a:lnSpc>
                <a:spcPct val="105000"/>
              </a:lnSpc>
              <a:spcBef>
                <a:spcPts val="75"/>
              </a:spcBef>
            </a:pPr>
            <a:r>
              <a:rPr lang="en-US" sz="8800" dirty="0">
                <a:solidFill>
                  <a:srgbClr val="FFFFFF"/>
                </a:solidFill>
                <a:latin typeface="Montserrat SemiBold" panose="00000700000000000000" pitchFamily="2" charset="0"/>
              </a:rPr>
              <a:t>BIMBINGAN KONSULTASI</a:t>
            </a:r>
          </a:p>
          <a:p>
            <a:pPr marL="1187450" marR="1444625" indent="-2540" algn="ctr">
              <a:lnSpc>
                <a:spcPct val="105000"/>
              </a:lnSpc>
              <a:spcBef>
                <a:spcPts val="75"/>
              </a:spcBef>
            </a:pPr>
            <a:r>
              <a:rPr lang="en-ID" sz="8800" dirty="0">
                <a:solidFill>
                  <a:srgbClr val="FFFFFF"/>
                </a:solidFill>
                <a:latin typeface="Montserrat SemiBold" panose="00000700000000000000" pitchFamily="2" charset="0"/>
              </a:rPr>
              <a:t>PENERAPANSISTEM MANAJEMEN MUTU </a:t>
            </a:r>
          </a:p>
          <a:p>
            <a:pPr marL="1187450" marR="1444625" indent="-2540" algn="ctr">
              <a:lnSpc>
                <a:spcPct val="105000"/>
              </a:lnSpc>
              <a:spcBef>
                <a:spcPts val="75"/>
              </a:spcBef>
            </a:pPr>
            <a:r>
              <a:rPr lang="en-ID" sz="8800" dirty="0">
                <a:solidFill>
                  <a:srgbClr val="FFFFFF"/>
                </a:solidFill>
                <a:latin typeface="Montserrat SemiBold" panose="00000700000000000000" pitchFamily="2" charset="0"/>
              </a:rPr>
              <a:t>STANDAR ISO 9001:2015</a:t>
            </a:r>
            <a:endParaRPr lang="en-US" sz="3200" dirty="0">
              <a:solidFill>
                <a:srgbClr val="FFFFFF"/>
              </a:solidFill>
              <a:latin typeface="Montserrat ExtraBold" panose="00000900000000000000"/>
              <a:ea typeface="Montserrat ExtraBold" panose="00000900000000000000"/>
              <a:cs typeface="Montserrat ExtraBold" panose="00000900000000000000"/>
              <a:sym typeface="Montserrat ExtraBold" panose="00000900000000000000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0" y="1971792"/>
            <a:ext cx="9140448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 algn="ctr">
              <a:buNone/>
            </a:pPr>
            <a:r>
              <a:rPr lang="en-GB" sz="2400" dirty="0">
                <a:solidFill>
                  <a:srgbClr val="FFC000"/>
                </a:solidFill>
                <a:latin typeface="Montserrat ExtraBold" panose="00000900000000000000" pitchFamily="2" charset="0"/>
                <a:ea typeface="Montserrat SemiBold" panose="00000700000000000000"/>
                <a:cs typeface="Montserrat SemiBold" panose="00000700000000000000"/>
                <a:sym typeface="Montserrat SemiBold" panose="00000700000000000000"/>
              </a:rPr>
              <a:t>PT JASCO CHEMICALS INDONESIA </a:t>
            </a:r>
            <a:endParaRPr lang="en-ID" altLang="en-GB" sz="2400" dirty="0">
              <a:solidFill>
                <a:srgbClr val="FFC000"/>
              </a:solidFill>
              <a:latin typeface="Montserrat ExtraBold" panose="00000900000000000000" pitchFamily="2" charset="0"/>
              <a:ea typeface="Montserrat SemiBold" panose="00000700000000000000"/>
              <a:cs typeface="Montserrat SemiBold" panose="00000700000000000000"/>
              <a:sym typeface="Montserrat SemiBold" panose="00000700000000000000"/>
            </a:endParaRPr>
          </a:p>
        </p:txBody>
      </p:sp>
      <p:cxnSp>
        <p:nvCxnSpPr>
          <p:cNvPr id="60" name="Google Shape;60;p13"/>
          <p:cNvCxnSpPr/>
          <p:nvPr/>
        </p:nvCxnSpPr>
        <p:spPr>
          <a:xfrm>
            <a:off x="647574" y="2083332"/>
            <a:ext cx="7845300" cy="0"/>
          </a:xfrm>
          <a:prstGeom prst="straightConnector1">
            <a:avLst/>
          </a:prstGeom>
          <a:noFill/>
          <a:ln w="38100" cap="flat" cmpd="sng">
            <a:solidFill>
              <a:srgbClr val="EFEFE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13"/>
          <p:cNvCxnSpPr/>
          <p:nvPr/>
        </p:nvCxnSpPr>
        <p:spPr>
          <a:xfrm>
            <a:off x="4480375" y="4079850"/>
            <a:ext cx="0" cy="6753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3"/>
          <p:cNvSpPr txBox="1"/>
          <p:nvPr/>
        </p:nvSpPr>
        <p:spPr>
          <a:xfrm>
            <a:off x="0" y="2695113"/>
            <a:ext cx="91440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indent="0" algn="ctr">
              <a:lnSpc>
                <a:spcPct val="80000"/>
              </a:lnSpc>
              <a:buSzPts val="1018"/>
              <a:buNone/>
            </a:pPr>
            <a:r>
              <a:rPr lang="en-GB" dirty="0">
                <a:solidFill>
                  <a:srgbClr val="FFFFFF"/>
                </a:solidFill>
                <a:latin typeface="Montserrat ExtraBold" panose="00000900000000000000"/>
                <a:ea typeface="Montserrat ExtraBold" panose="00000900000000000000"/>
                <a:cs typeface="Montserrat ExtraBold" panose="00000900000000000000"/>
                <a:sym typeface="Montserrat ExtraBold" panose="00000900000000000000"/>
              </a:rPr>
              <a:t>132/STM</a:t>
            </a:r>
            <a:r>
              <a:rPr lang="en-ID" altLang="en-GB" dirty="0">
                <a:solidFill>
                  <a:srgbClr val="FFFFFF"/>
                </a:solidFill>
                <a:latin typeface="Montserrat ExtraBold" panose="00000900000000000000"/>
                <a:ea typeface="Montserrat ExtraBold" panose="00000900000000000000"/>
                <a:cs typeface="Montserrat ExtraBold" panose="00000900000000000000"/>
                <a:sym typeface="Montserrat ExtraBold" panose="00000900000000000000"/>
              </a:rPr>
              <a:t>/TS-</a:t>
            </a:r>
            <a:r>
              <a:rPr lang="en-GB" dirty="0">
                <a:solidFill>
                  <a:srgbClr val="FFFFFF"/>
                </a:solidFill>
                <a:latin typeface="Montserrat ExtraBold" panose="00000900000000000000"/>
                <a:ea typeface="Montserrat ExtraBold" panose="00000900000000000000"/>
                <a:cs typeface="Montserrat ExtraBold" panose="00000900000000000000"/>
                <a:sym typeface="Montserrat ExtraBold" panose="00000900000000000000"/>
              </a:rPr>
              <a:t>SI/</a:t>
            </a:r>
            <a:r>
              <a:rPr lang="en-ID" dirty="0">
                <a:solidFill>
                  <a:srgbClr val="FFFFFF"/>
                </a:solidFill>
                <a:latin typeface="Montserrat ExtraBold" panose="00000900000000000000"/>
                <a:ea typeface="Montserrat ExtraBold" panose="00000900000000000000"/>
                <a:cs typeface="Montserrat ExtraBold" panose="00000900000000000000"/>
                <a:sym typeface="Montserrat ExtraBold" panose="00000900000000000000"/>
              </a:rPr>
              <a:t>X</a:t>
            </a:r>
            <a:r>
              <a:rPr lang="en-ID" altLang="en-GB" dirty="0">
                <a:solidFill>
                  <a:srgbClr val="FFFFFF"/>
                </a:solidFill>
                <a:latin typeface="Montserrat ExtraBold" panose="00000900000000000000"/>
                <a:ea typeface="Montserrat ExtraBold" panose="00000900000000000000"/>
                <a:cs typeface="Montserrat ExtraBold" panose="00000900000000000000"/>
                <a:sym typeface="Montserrat ExtraBold" panose="00000900000000000000"/>
              </a:rPr>
              <a:t>/</a:t>
            </a:r>
            <a:r>
              <a:rPr lang="en-GB" dirty="0">
                <a:solidFill>
                  <a:srgbClr val="FFFFFF"/>
                </a:solidFill>
                <a:latin typeface="Montserrat ExtraBold" panose="00000900000000000000"/>
                <a:ea typeface="Montserrat ExtraBold" panose="00000900000000000000"/>
                <a:cs typeface="Montserrat ExtraBold" panose="00000900000000000000"/>
                <a:sym typeface="Montserrat ExtraBold" panose="00000900000000000000"/>
              </a:rPr>
              <a:t>24rev.02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7318B797-B664-DA13-F1A5-A5778E206D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488D06-BC8C-784E-53BE-D5D99DEDBA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2037" y="3840905"/>
            <a:ext cx="1394549" cy="9142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259235" y="1213250"/>
            <a:ext cx="821020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>
              <a:spcBef>
                <a:spcPts val="500"/>
              </a:spcBef>
              <a:buNone/>
            </a:pPr>
            <a:r>
              <a:rPr lang="en-ID" sz="160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 </a:t>
            </a:r>
          </a:p>
          <a:p>
            <a:pPr marL="342900">
              <a:spcBef>
                <a:spcPts val="500"/>
              </a:spcBef>
              <a:buSzPct val="100000"/>
              <a:buFont typeface="+mj-lt"/>
              <a:buAutoNum type="arabicPeriod" startAt="2"/>
            </a:pPr>
            <a:r>
              <a:rPr lang="en-ID" sz="160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Mengembangkan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Sistem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Manajemen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Mutu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Berbasis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Pencegahan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.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       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Semua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aktivitas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di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perusahaan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dibuatkan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Sistem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Manajemen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Mutu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yang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aplikatif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,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berbasis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    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        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pencegahan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, masing-masing area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teridentifikasi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risiko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dan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peluangnya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, di Proses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Realisasi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, 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         Proses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Manajemen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, dan Proses Support </a:t>
            </a: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74425" y="98150"/>
            <a:ext cx="11798149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36375" y="640550"/>
            <a:ext cx="581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6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Ruang Lingkup Pekerjaan</a:t>
            </a:r>
            <a:endParaRPr sz="1420" b="1">
              <a:solidFill>
                <a:schemeClr val="l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2" name="Google Shape;91;p18"/>
          <p:cNvSpPr txBox="1"/>
          <p:nvPr/>
        </p:nvSpPr>
        <p:spPr>
          <a:xfrm>
            <a:off x="259235" y="3152744"/>
            <a:ext cx="787293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Char char="●"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342900">
              <a:spcBef>
                <a:spcPts val="500"/>
              </a:spcBef>
              <a:buSzPct val="100000"/>
              <a:buFont typeface="+mj-lt"/>
              <a:buAutoNum type="arabicPeriod" startAt="3"/>
            </a:pP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Persiapan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Audit </a:t>
            </a:r>
          </a:p>
          <a:p>
            <a:pPr marL="457200" lvl="1" indent="0">
              <a:spcBef>
                <a:spcPts val="500"/>
              </a:spcBef>
              <a:buSzPct val="100000"/>
              <a:buNone/>
            </a:pP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Memberikan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pelatihan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Internal Quality Audit, para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peserta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training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praktik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audit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risiko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 dan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kinerja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.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Konsultan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akan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back up audit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untuk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melihat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progress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penerapan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Sistem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Manajemen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Mutu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di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klien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dengan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Audit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Konsultan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menjelang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persiapan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Sertifikasi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.</a:t>
            </a:r>
          </a:p>
          <a:p>
            <a:pPr marL="457200" lvl="1" indent="0">
              <a:spcBef>
                <a:spcPts val="500"/>
              </a:spcBef>
              <a:buFont typeface="Arial" panose="020B0604020202020204"/>
              <a:buNone/>
            </a:pPr>
            <a:endParaRPr lang="en-ID" sz="1600" dirty="0">
              <a:solidFill>
                <a:schemeClr val="dk1"/>
              </a:solidFill>
              <a:latin typeface="Calibri" panose="020F0502020204030204" pitchFamily="34" charset="0"/>
              <a:ea typeface="Microsoft JhengHei UI Light" panose="020B0304030504040204" pitchFamily="34" charset="-120"/>
              <a:cs typeface="Calibri" panose="020F0502020204030204" pitchFamily="34" charset="0"/>
              <a:sym typeface="Roboto"/>
            </a:endParaRPr>
          </a:p>
          <a:p>
            <a:pPr marL="457200" lvl="1" indent="0">
              <a:spcBef>
                <a:spcPts val="500"/>
              </a:spcBef>
              <a:buFont typeface="Arial" panose="020B0604020202020204"/>
              <a:buNone/>
            </a:pPr>
            <a:endParaRPr lang="en-ID" sz="1600" dirty="0">
              <a:solidFill>
                <a:schemeClr val="dk1"/>
              </a:solidFill>
              <a:latin typeface="Calibri" panose="020F0502020204030204" pitchFamily="34" charset="0"/>
              <a:ea typeface="Microsoft JhengHei UI Light" panose="020B0304030504040204" pitchFamily="34" charset="-120"/>
              <a:cs typeface="Calibri" panose="020F0502020204030204" pitchFamily="34" charset="0"/>
              <a:sym typeface="Roboto"/>
            </a:endParaRPr>
          </a:p>
          <a:p>
            <a:pPr marL="457200" lvl="1" indent="0">
              <a:spcBef>
                <a:spcPts val="500"/>
              </a:spcBef>
              <a:buFont typeface="Arial" panose="020B0604020202020204"/>
              <a:buNone/>
            </a:pPr>
            <a:endParaRPr lang="en-ID" sz="1600" dirty="0">
              <a:solidFill>
                <a:schemeClr val="dk1"/>
              </a:solidFill>
              <a:latin typeface="Calibri" panose="020F0502020204030204" pitchFamily="34" charset="0"/>
              <a:ea typeface="Microsoft JhengHei UI Light" panose="020B0304030504040204" pitchFamily="34" charset="-120"/>
              <a:cs typeface="Calibri" panose="020F0502020204030204" pitchFamily="34" charset="0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257200" y="747437"/>
            <a:ext cx="827474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1" indent="0">
              <a:spcBef>
                <a:spcPts val="500"/>
              </a:spcBef>
              <a:buNone/>
            </a:pPr>
            <a:endParaRPr lang="en-ID" sz="1550" dirty="0">
              <a:solidFill>
                <a:schemeClr val="dk1"/>
              </a:solidFill>
              <a:latin typeface="Calibri" panose="020F0502020204030204" pitchFamily="34" charset="0"/>
              <a:ea typeface="Microsoft JhengHei UI Light" panose="020B0304030504040204" pitchFamily="34" charset="-120"/>
              <a:cs typeface="Calibri" panose="020F0502020204030204" pitchFamily="34" charset="0"/>
              <a:sym typeface="Roboto"/>
            </a:endParaRPr>
          </a:p>
          <a:p>
            <a:pPr lvl="0" indent="-457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+mj-lt"/>
              <a:buAutoNum type="arabicPeriod" startAt="4"/>
            </a:pP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Audit Stage 1 (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bila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perlu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) dan Stage 2 Badan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Sertifikasi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</a:p>
          <a:p>
            <a:pPr marL="457200" lvl="1" indent="0" algn="just">
              <a:spcBef>
                <a:spcPts val="500"/>
              </a:spcBef>
              <a:buNone/>
            </a:pP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Audit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eksternal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dilakukan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oleh Badan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Sertifikasi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melakukan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initial audit,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biasanya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audit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dokumen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dan audit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implementasi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ISO 9001:2015.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Konsultan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membantu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membimbing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Corrective Action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dari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Temuan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Audit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sampai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5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berhasil</a:t>
            </a:r>
            <a:r>
              <a:rPr lang="en-ID" sz="15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lulus audit.</a:t>
            </a:r>
            <a:endParaRPr lang="en-ID" sz="1600" dirty="0">
              <a:solidFill>
                <a:schemeClr val="dk1"/>
              </a:solidFill>
              <a:latin typeface="Calibri" panose="020F0502020204030204" pitchFamily="34" charset="0"/>
              <a:ea typeface="Microsoft JhengHei UI Light" panose="020B0304030504040204" pitchFamily="34" charset="-120"/>
              <a:cs typeface="Calibri" panose="020F0502020204030204" pitchFamily="34" charset="0"/>
              <a:sym typeface="Roboto"/>
            </a:endParaRPr>
          </a:p>
          <a:p>
            <a:pPr marL="457200" lvl="1" indent="0">
              <a:spcBef>
                <a:spcPts val="500"/>
              </a:spcBef>
              <a:buNone/>
            </a:pPr>
            <a:endParaRPr lang="en-ID" sz="1600" dirty="0">
              <a:solidFill>
                <a:schemeClr val="dk1"/>
              </a:solidFill>
              <a:latin typeface="Calibri" panose="020F0502020204030204" pitchFamily="34" charset="0"/>
              <a:ea typeface="Microsoft JhengHei UI Light" panose="020B0304030504040204" pitchFamily="34" charset="-120"/>
              <a:cs typeface="Calibri" panose="020F0502020204030204" pitchFamily="34" charset="0"/>
              <a:sym typeface="Roboto"/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148167" y="98150"/>
            <a:ext cx="11798149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36375" y="640550"/>
            <a:ext cx="581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6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Ruang Lingkup Pekerjaan</a:t>
            </a:r>
            <a:endParaRPr sz="1420" b="1">
              <a:solidFill>
                <a:schemeClr val="l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2" name="Google Shape;91;p18"/>
          <p:cNvSpPr txBox="1"/>
          <p:nvPr/>
        </p:nvSpPr>
        <p:spPr>
          <a:xfrm>
            <a:off x="647579" y="2455637"/>
            <a:ext cx="8034305" cy="2040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 panose="020B0604020202020204"/>
              <a:buChar char="●"/>
              <a:defRPr sz="1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●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○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/>
              <a:buChar char="■"/>
              <a:defRPr sz="14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indent="0">
              <a:spcBef>
                <a:spcPts val="500"/>
              </a:spcBef>
              <a:buFont typeface="Arial" panose="020B0604020202020204"/>
              <a:buNone/>
            </a:pPr>
            <a:r>
              <a:rPr lang="en-US" sz="1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Bimbingan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Konsultasi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Penerapam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Sistem </a:t>
            </a:r>
            <a:r>
              <a:rPr lang="en-US" sz="1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Manajemen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Mutu ISO 9001:2015 </a:t>
            </a:r>
            <a:r>
              <a:rPr lang="en-US" sz="16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untuk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 JASCO CHEMICALS INDONESIA </a:t>
            </a:r>
            <a:r>
              <a:rPr lang="en-US" sz="1600" b="1" i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berlokasi</a:t>
            </a:r>
            <a:r>
              <a:rPr lang="en-US" sz="16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</a:t>
            </a:r>
          </a:p>
          <a:p>
            <a:pPr marL="0" indent="0">
              <a:spcBef>
                <a:spcPts val="500"/>
              </a:spcBef>
              <a:buFont typeface="Arial" panose="020B0604020202020204"/>
              <a:buNone/>
            </a:pPr>
            <a:r>
              <a:rPr lang="en-ID" sz="1600" b="1" i="0" dirty="0">
                <a:solidFill>
                  <a:srgbClr val="1F1F1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ID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Jl. Samsung Blok C1A UKM Centre, Kawasan </a:t>
            </a:r>
            <a:r>
              <a:rPr lang="en-ID" sz="16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Segitiga</a:t>
            </a:r>
            <a:r>
              <a:rPr lang="en-ID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6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Emas</a:t>
            </a:r>
            <a:r>
              <a:rPr lang="en-ID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D" sz="16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Desa</a:t>
            </a:r>
            <a:r>
              <a:rPr lang="en-ID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6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Mekarmukti</a:t>
            </a:r>
            <a:r>
              <a:rPr lang="en-ID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ID" sz="16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Kecamatan</a:t>
            </a:r>
            <a:r>
              <a:rPr lang="en-ID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6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Cikarang</a:t>
            </a:r>
            <a:r>
              <a:rPr lang="en-ID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Utara, Bekasi 17530dengan proses </a:t>
            </a:r>
            <a:r>
              <a:rPr lang="en-ID" sz="1600" b="0" i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bisnis</a:t>
            </a:r>
            <a:r>
              <a:rPr lang="en-ID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altLang="en-US" sz="16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manufactured industrial chemicals. </a:t>
            </a:r>
            <a:r>
              <a:rPr lang="en-ID" sz="16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rPr>
              <a:t>Adapun  </a:t>
            </a:r>
            <a:r>
              <a:rPr lang="en-ID" sz="16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rPr>
              <a:t>jumlah</a:t>
            </a:r>
            <a:r>
              <a:rPr lang="en-ID" sz="16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rPr>
              <a:t> </a:t>
            </a:r>
            <a:r>
              <a:rPr lang="en-ID" sz="16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rPr>
              <a:t>kunjungan</a:t>
            </a:r>
            <a:r>
              <a:rPr lang="en-ID" sz="16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rPr>
              <a:t> yang kami </a:t>
            </a:r>
            <a:r>
              <a:rPr lang="en-ID" sz="16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rPr>
              <a:t>tawarkan</a:t>
            </a:r>
            <a:r>
              <a:rPr lang="en-ID" sz="16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rPr>
              <a:t> </a:t>
            </a:r>
            <a:r>
              <a:rPr lang="en-ID" sz="16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rPr>
              <a:t>adalah</a:t>
            </a:r>
            <a:r>
              <a:rPr lang="en-ID" sz="16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rPr>
              <a:t> 21  </a:t>
            </a:r>
            <a:r>
              <a:rPr lang="en-ID" sz="16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rPr>
              <a:t>mandays</a:t>
            </a:r>
            <a:r>
              <a:rPr lang="en-ID" sz="16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rPr>
              <a:t>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-74425" y="21950"/>
            <a:ext cx="91404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74425" y="21950"/>
            <a:ext cx="9144003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0" y="550062"/>
            <a:ext cx="6899914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60" b="1" dirty="0" err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Investasi</a:t>
            </a:r>
            <a:r>
              <a:rPr lang="en-GB" sz="2860" b="1" dirty="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Program </a:t>
            </a:r>
            <a:r>
              <a:rPr lang="en-GB" sz="2860" b="1" dirty="0" err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Konsultasi</a:t>
            </a:r>
            <a:r>
              <a:rPr lang="en-GB" sz="2860" b="1" dirty="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endParaRPr sz="1420" b="1" dirty="0">
              <a:solidFill>
                <a:schemeClr val="l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1906451"/>
              </p:ext>
            </p:extLst>
          </p:nvPr>
        </p:nvGraphicFramePr>
        <p:xfrm>
          <a:off x="1008063" y="1960563"/>
          <a:ext cx="6688137" cy="275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5928390" imgH="3055417" progId="Excel.Sheet.8">
                  <p:embed/>
                </p:oleObj>
              </mc:Choice>
              <mc:Fallback>
                <p:oleObj name="Worksheet" r:id="rId5" imgW="5928390" imgH="3055417" progId="Excel.Sheet.8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8063" y="1960563"/>
                        <a:ext cx="6688137" cy="27574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17680" y="1166674"/>
            <a:ext cx="77190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D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Investasi</a:t>
            </a:r>
            <a:r>
              <a:rPr lang="en-ID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yang kami </a:t>
            </a:r>
            <a:r>
              <a:rPr lang="en-ID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tawarkan</a:t>
            </a:r>
            <a:r>
              <a:rPr lang="en-ID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untuk</a:t>
            </a:r>
            <a:r>
              <a:rPr lang="en-ID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Prrogram</a:t>
            </a:r>
            <a:r>
              <a:rPr lang="en-ID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Penerapan</a:t>
            </a:r>
            <a:r>
              <a:rPr lang="en-ID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Sistem </a:t>
            </a:r>
            <a:r>
              <a:rPr lang="en-ID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Manajemen</a:t>
            </a:r>
            <a:r>
              <a:rPr lang="en-ID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Mutu </a:t>
            </a:r>
            <a:r>
              <a:rPr lang="en-ID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Berdasarkan</a:t>
            </a:r>
            <a:r>
              <a:rPr lang="en-ID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ISO 9001:2015 </a:t>
            </a:r>
            <a:r>
              <a:rPr lang="en-ID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untuk</a:t>
            </a:r>
            <a:r>
              <a:rPr lang="en-ID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5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PT JASCO CHEMICALS INDONESIA </a:t>
            </a:r>
            <a:r>
              <a:rPr lang="en-ID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sebesar</a:t>
            </a:r>
            <a:r>
              <a:rPr lang="en-ID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5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Rp 55,425,000, </a:t>
            </a:r>
            <a:r>
              <a:rPr lang="en-ID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sebagau</a:t>
            </a:r>
            <a:r>
              <a:rPr lang="en-ID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D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berikut</a:t>
            </a:r>
            <a:r>
              <a:rPr lang="en-ID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74425" y="21950"/>
            <a:ext cx="9144003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-199075" y="564350"/>
            <a:ext cx="3689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6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Investasi</a:t>
            </a:r>
            <a:endParaRPr sz="1420" b="1">
              <a:solidFill>
                <a:schemeClr val="l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8780" y="1227451"/>
            <a:ext cx="809759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278282"/>
              </p:ext>
            </p:extLst>
          </p:nvPr>
        </p:nvGraphicFramePr>
        <p:xfrm>
          <a:off x="448780" y="1320525"/>
          <a:ext cx="8246440" cy="31776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464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76008">
                <a:tc>
                  <a:txBody>
                    <a:bodyPr/>
                    <a:lstStyle/>
                    <a:p>
                      <a:pPr algn="l" fontAlgn="b"/>
                      <a:r>
                        <a:rPr lang="en-ID" sz="16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Belum </a:t>
                      </a:r>
                      <a:r>
                        <a:rPr lang="en-ID" sz="1600" b="1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Termasuk</a:t>
                      </a:r>
                      <a:r>
                        <a:rPr lang="en-ID" sz="16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</a:p>
                    <a:p>
                      <a:pPr algn="l" fontAlgn="b"/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PPN 11%,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Makan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Siang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Konsultan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Biaya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Initial Audit Badan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Sertifikasi</a:t>
                      </a:r>
                      <a:endParaRPr lang="en-ID" sz="16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870" marR="3870" marT="387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42886">
                <a:tc>
                  <a:txBody>
                    <a:bodyPr/>
                    <a:lstStyle/>
                    <a:p>
                      <a:pPr algn="l" fontAlgn="ctr"/>
                      <a:endParaRPr lang="en-ID" sz="1600" b="1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algn="l" fontAlgn="ctr"/>
                      <a:r>
                        <a:rPr lang="en-ID" sz="1600" b="1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Termasuk</a:t>
                      </a:r>
                      <a:r>
                        <a:rPr lang="en-ID" sz="1600" b="1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:</a:t>
                      </a:r>
                      <a:b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Spanduk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, Standing Banner 1 unit</a:t>
                      </a:r>
                      <a:b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Materi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Training 20-25 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peserta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</a:p>
                    <a:p>
                      <a:pPr algn="l" fontAlgn="ctr"/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E-Certificate 20-25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peserta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bisa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didownload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di 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  <a:hlinkClick r:id="rId5"/>
                        </a:rPr>
                        <a:t>www.sentralsistem.com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Client Area</a:t>
                      </a:r>
                    </a:p>
                    <a:p>
                      <a:pPr algn="l" fontAlgn="ctr"/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Transportasi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dan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Akomodasi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Konsultan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ke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Lokasi </a:t>
                      </a:r>
                      <a:b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Free mailing list services (Services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Setelah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ID" sz="1600" u="none" strike="noStrike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Konsultasi</a:t>
                      </a: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  <a:b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business-improvement@sentral-sistem.com; </a:t>
                      </a:r>
                      <a:b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quality-technique@sentral-sistem.com;</a:t>
                      </a:r>
                      <a:b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hse-community@sentral-sistem.com </a:t>
                      </a:r>
                      <a:br>
                        <a:rPr lang="en-ID" sz="1600" u="none" strike="noStrike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endParaRPr lang="en-ID" sz="1600" b="0" i="0" u="none" strike="noStrike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3870" marR="3870" marT="387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TextBox 56"/>
          <p:cNvSpPr txBox="1"/>
          <p:nvPr/>
        </p:nvSpPr>
        <p:spPr>
          <a:xfrm>
            <a:off x="3658235" y="271464"/>
            <a:ext cx="5248910" cy="1298576"/>
          </a:xfrm>
          <a:prstGeom prst="rect">
            <a:avLst/>
          </a:prstGeom>
          <a:solidFill>
            <a:srgbClr val="0070C0"/>
          </a:solidFill>
        </p:spPr>
        <p:txBody>
          <a:bodyPr wrap="square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dirty="0">
                <a:solidFill>
                  <a:schemeClr val="bg1"/>
                </a:solidFill>
                <a:latin typeface="+mn-lt"/>
              </a:rPr>
              <a:t>PENAWARAN SPECIAL: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</a:t>
            </a:r>
            <a:endParaRPr lang="en-US" sz="1400" b="1" dirty="0">
              <a:solidFill>
                <a:schemeClr val="bg1"/>
              </a:solidFill>
              <a:latin typeface="+mn-lt"/>
            </a:endParaRPr>
          </a:p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dirty="0" err="1">
                <a:solidFill>
                  <a:schemeClr val="bg1"/>
                </a:solidFill>
                <a:latin typeface="+mn-lt"/>
              </a:rPr>
              <a:t>Dapatkan</a:t>
            </a:r>
            <a:r>
              <a:rPr lang="en-ID" altLang="en-US" sz="1400" b="1" dirty="0">
                <a:solidFill>
                  <a:schemeClr val="bg1"/>
                </a:solidFill>
                <a:latin typeface="+mn-lt"/>
              </a:rPr>
              <a:t> Special </a:t>
            </a:r>
            <a:r>
              <a:rPr lang="en-ID" altLang="en-US" sz="1400" b="1" dirty="0" err="1">
                <a:solidFill>
                  <a:schemeClr val="bg1"/>
                </a:solidFill>
                <a:latin typeface="+mn-lt"/>
              </a:rPr>
              <a:t>Investasi</a:t>
            </a:r>
            <a:r>
              <a:rPr lang="en-ID" altLang="en-US" sz="1400" b="1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Digitalisasi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Dokumen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ISO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dari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Paket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Konsultasi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ISO 9001,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semakin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memudahkan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dalam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Dokumentasi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dengan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Cross References dan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Persyaratan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lain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terkait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1400" b="1" baseline="0" dirty="0" err="1">
                <a:solidFill>
                  <a:schemeClr val="bg1"/>
                </a:solidFill>
                <a:latin typeface="+mn-lt"/>
              </a:rPr>
              <a:t>Implementasi</a:t>
            </a:r>
            <a:r>
              <a:rPr lang="en-US" sz="1400" b="1" baseline="0" dirty="0">
                <a:solidFill>
                  <a:schemeClr val="bg1"/>
                </a:solidFill>
                <a:latin typeface="+mn-lt"/>
              </a:rPr>
              <a:t> ISO 9001:2015.</a:t>
            </a:r>
          </a:p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1" baseline="0" dirty="0">
              <a:latin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74425" y="21950"/>
            <a:ext cx="9144003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448780" y="1227451"/>
            <a:ext cx="809759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56"/>
          <p:cNvSpPr txBox="1"/>
          <p:nvPr/>
        </p:nvSpPr>
        <p:spPr>
          <a:xfrm>
            <a:off x="1833880" y="262255"/>
            <a:ext cx="5774690" cy="647065"/>
          </a:xfrm>
          <a:prstGeom prst="rect">
            <a:avLst/>
          </a:prstGeom>
          <a:solidFill>
            <a:srgbClr val="0070C0"/>
          </a:solidFill>
        </p:spPr>
        <p:txBody>
          <a:bodyPr wrap="square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+mn-lt"/>
              </a:rPr>
              <a:t>PENAWARAN </a:t>
            </a:r>
            <a:r>
              <a:rPr lang="en-ID" sz="2800" b="1">
                <a:solidFill>
                  <a:schemeClr val="bg1"/>
                </a:solidFill>
                <a:latin typeface="+mn-lt"/>
              </a:rPr>
              <a:t>DIGITALISASI ISO </a:t>
            </a:r>
            <a:endParaRPr lang="en-ID" sz="2800" b="1" baseline="0"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185" y="841375"/>
            <a:ext cx="8697595" cy="407098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74425" y="21950"/>
            <a:ext cx="9144003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296871" y="582711"/>
            <a:ext cx="3689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60" b="1" dirty="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Kondisi Lain-lain </a:t>
            </a:r>
            <a:endParaRPr sz="1420" b="1" dirty="0">
              <a:solidFill>
                <a:schemeClr val="l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8914" y="1080880"/>
            <a:ext cx="809759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5473" y="1248945"/>
            <a:ext cx="826447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2575" indent="-282575" algn="just" fontAlgn="auto">
              <a:spcAft>
                <a:spcPts val="0"/>
              </a:spcAft>
              <a:buFontTx/>
              <a:buAutoNum type="arabicPeriod"/>
              <a:defRPr/>
            </a:pPr>
            <a:r>
              <a:rPr lang="en-US" sz="1600" b="1" dirty="0">
                <a:latin typeface="Calibri" panose="020F0502020204030204" pitchFamily="34" charset="0"/>
              </a:rPr>
              <a:t>P</a:t>
            </a:r>
            <a:r>
              <a:rPr lang="id-ID" sz="1600" b="1" dirty="0">
                <a:latin typeface="Calibri" panose="020F0502020204030204" pitchFamily="34" charset="0"/>
              </a:rPr>
              <a:t>rogres Proyek</a:t>
            </a:r>
            <a:endParaRPr lang="id-ID" sz="1600" dirty="0">
              <a:latin typeface="Calibri" panose="020F0502020204030204" pitchFamily="34" charset="0"/>
            </a:endParaRPr>
          </a:p>
          <a:p>
            <a:pPr marL="282575" lvl="1" algn="just" eaLnBrk="0" hangingPunct="0">
              <a:buFont typeface="Arial" panose="020B0604020202020204" pitchFamily="34" charset="0"/>
              <a:buNone/>
              <a:defRPr/>
            </a:pPr>
            <a:r>
              <a:rPr lang="en-US" sz="1600" dirty="0" err="1">
                <a:latin typeface="Calibri" panose="020F0502020204030204" pitchFamily="34" charset="0"/>
              </a:rPr>
              <a:t>Kami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akan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melaksanakan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proyek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dan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memenuhi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sasaran</a:t>
            </a:r>
            <a:r>
              <a:rPr lang="en-US" sz="1600" dirty="0">
                <a:latin typeface="Calibri" panose="020F0502020204030204" pitchFamily="34" charset="0"/>
              </a:rPr>
              <a:t> yang </a:t>
            </a:r>
            <a:r>
              <a:rPr lang="en-US" sz="1600" dirty="0" err="1">
                <a:latin typeface="Calibri" panose="020F0502020204030204" pitchFamily="34" charset="0"/>
              </a:rPr>
              <a:t>telah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disepakati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sesuai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dengan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waktu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dan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biaya</a:t>
            </a:r>
            <a:r>
              <a:rPr lang="en-US" sz="1600" dirty="0">
                <a:latin typeface="Calibri" panose="020F0502020204030204" pitchFamily="34" charset="0"/>
              </a:rPr>
              <a:t> yang </a:t>
            </a:r>
            <a:r>
              <a:rPr lang="en-US" sz="1600" dirty="0" err="1">
                <a:latin typeface="Calibri" panose="020F0502020204030204" pitchFamily="34" charset="0"/>
              </a:rPr>
              <a:t>telah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diajukan</a:t>
            </a:r>
            <a:r>
              <a:rPr lang="en-US" sz="1600" dirty="0">
                <a:latin typeface="Calibri" panose="020F0502020204030204" pitchFamily="34" charset="0"/>
              </a:rPr>
              <a:t>, </a:t>
            </a:r>
            <a:r>
              <a:rPr lang="en-US" sz="1600" dirty="0" err="1">
                <a:latin typeface="Calibri" panose="020F0502020204030204" pitchFamily="34" charset="0"/>
              </a:rPr>
              <a:t>dengan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asumsi</a:t>
            </a:r>
            <a:r>
              <a:rPr lang="en-US" sz="1600" dirty="0">
                <a:latin typeface="Calibri" panose="020F0502020204030204" pitchFamily="34" charset="0"/>
              </a:rPr>
              <a:t> :</a:t>
            </a:r>
          </a:p>
          <a:p>
            <a:pPr marL="730250" lvl="1" indent="-273050" algn="just" eaLnBrk="0" hangingPunct="0">
              <a:buFont typeface="Arial" panose="020B0604020202020204" pitchFamily="34" charset="0"/>
              <a:buChar char="•"/>
              <a:defRPr/>
            </a:pPr>
            <a:r>
              <a:rPr lang="en-US" sz="1600" dirty="0" err="1">
                <a:latin typeface="Calibri" panose="020F0502020204030204" pitchFamily="34" charset="0"/>
              </a:rPr>
              <a:t>Tidak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ada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penundaan</a:t>
            </a:r>
            <a:r>
              <a:rPr lang="en-US" sz="1600" dirty="0">
                <a:latin typeface="Calibri" panose="020F0502020204030204" pitchFamily="34" charset="0"/>
              </a:rPr>
              <a:t> program </a:t>
            </a:r>
            <a:r>
              <a:rPr lang="en-US" sz="1600" dirty="0" err="1">
                <a:latin typeface="Calibri" panose="020F0502020204030204" pitchFamily="34" charset="0"/>
              </a:rPr>
              <a:t>oleh</a:t>
            </a:r>
            <a:r>
              <a:rPr lang="en-US" sz="1600" dirty="0">
                <a:latin typeface="Calibri" panose="020F0502020204030204" pitchFamily="34" charset="0"/>
              </a:rPr>
              <a:t> team </a:t>
            </a:r>
            <a:r>
              <a:rPr lang="en-US" sz="1600" dirty="0" err="1">
                <a:latin typeface="Calibri" panose="020F0502020204030204" pitchFamily="34" charset="0"/>
              </a:rPr>
              <a:t>selama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proyek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berjalan</a:t>
            </a:r>
            <a:r>
              <a:rPr lang="en-US" sz="1600" dirty="0">
                <a:latin typeface="Calibri" panose="020F0502020204030204" pitchFamily="34" charset="0"/>
              </a:rPr>
              <a:t>.</a:t>
            </a:r>
          </a:p>
          <a:p>
            <a:pPr marL="730250" lvl="1" indent="-273050" algn="just" eaLnBrk="0" hangingPunct="0">
              <a:buFont typeface="Arial" panose="020B0604020202020204" pitchFamily="34" charset="0"/>
              <a:buChar char="•"/>
              <a:defRPr/>
            </a:pPr>
            <a:r>
              <a:rPr lang="en-US" sz="1600" dirty="0" err="1">
                <a:latin typeface="Calibri" panose="020F0502020204030204" pitchFamily="34" charset="0"/>
              </a:rPr>
              <a:t>Adanya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komitmen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dan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dukungan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penuh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en-US" sz="1600" dirty="0" err="1">
                <a:latin typeface="Calibri" panose="020F0502020204030204" pitchFamily="34" charset="0"/>
              </a:rPr>
              <a:t>dari</a:t>
            </a:r>
            <a:r>
              <a:rPr lang="en-US" sz="1600" dirty="0">
                <a:latin typeface="Calibri" panose="020F0502020204030204" pitchFamily="34" charset="0"/>
              </a:rPr>
              <a:t> Top </a:t>
            </a:r>
            <a:r>
              <a:rPr lang="en-US" sz="1600" dirty="0" err="1">
                <a:latin typeface="Calibri" panose="020F0502020204030204" pitchFamily="34" charset="0"/>
              </a:rPr>
              <a:t>Manajemen</a:t>
            </a:r>
            <a:endParaRPr lang="id-ID" sz="1600" dirty="0">
              <a:latin typeface="Calibri" panose="020F0502020204030204" pitchFamily="34" charset="0"/>
            </a:endParaRPr>
          </a:p>
          <a:p>
            <a:pPr marL="730250" lvl="1" indent="-273050" algn="just" eaLnBrk="0" hangingPunct="0">
              <a:buFont typeface="Arial" panose="020B0604020202020204" pitchFamily="34" charset="0"/>
              <a:buChar char="•"/>
              <a:defRPr/>
            </a:pPr>
            <a:r>
              <a:rPr lang="id-ID" sz="1600" dirty="0">
                <a:latin typeface="Calibri" panose="020F0502020204030204" pitchFamily="34" charset="0"/>
              </a:rPr>
              <a:t>Bertanggung jawab untuk menangani dokumentasi dengan bantuan dari konsultan.</a:t>
            </a:r>
          </a:p>
          <a:p>
            <a:pPr marL="730250" lvl="1" indent="-273050" algn="just" eaLnBrk="0" hangingPunct="0">
              <a:buFont typeface="Arial" panose="020B0604020202020204" pitchFamily="34" charset="0"/>
              <a:buChar char="•"/>
              <a:defRPr/>
            </a:pPr>
            <a:r>
              <a:rPr lang="en-US" sz="1600" b="1" dirty="0">
                <a:latin typeface="Calibri" panose="020F0502020204030204" pitchFamily="34" charset="0"/>
              </a:rPr>
              <a:t>PT JASCO CHEMICALS INDONESIA </a:t>
            </a:r>
            <a:r>
              <a:rPr lang="id-ID" sz="1600" dirty="0">
                <a:latin typeface="Calibri" panose="020F0502020204030204" pitchFamily="34" charset="0"/>
              </a:rPr>
              <a:t>m</a:t>
            </a:r>
            <a:r>
              <a:rPr lang="fi-FI" sz="1600" dirty="0">
                <a:latin typeface="Calibri" panose="020F0502020204030204" pitchFamily="34" charset="0"/>
              </a:rPr>
              <a:t>enyediakan fasilitas kerja dan komunikasi seperti </a:t>
            </a:r>
            <a:r>
              <a:rPr lang="en-US" sz="1600" dirty="0" err="1">
                <a:latin typeface="Calibri" panose="020F0502020204030204" pitchFamily="34" charset="0"/>
              </a:rPr>
              <a:t>wifi</a:t>
            </a:r>
            <a:r>
              <a:rPr lang="en-US" sz="1600" dirty="0">
                <a:latin typeface="Calibri" panose="020F0502020204030204" pitchFamily="34" charset="0"/>
              </a:rPr>
              <a:t> </a:t>
            </a:r>
            <a:r>
              <a:rPr lang="id-ID" sz="1600" dirty="0">
                <a:latin typeface="Calibri" panose="020F0502020204030204" pitchFamily="34" charset="0"/>
              </a:rPr>
              <a:t>dan makan siang</a:t>
            </a:r>
            <a:r>
              <a:rPr lang="fi-FI" sz="1600" dirty="0">
                <a:latin typeface="Calibri" panose="020F0502020204030204" pitchFamily="34" charset="0"/>
              </a:rPr>
              <a:t> selama K</a:t>
            </a:r>
            <a:r>
              <a:rPr lang="id-ID" sz="1600" dirty="0">
                <a:latin typeface="Calibri" panose="020F0502020204030204" pitchFamily="34" charset="0"/>
              </a:rPr>
              <a:t>onsultan</a:t>
            </a:r>
            <a:r>
              <a:rPr lang="fi-FI" sz="1600" dirty="0">
                <a:latin typeface="Calibri" panose="020F0502020204030204" pitchFamily="34" charset="0"/>
              </a:rPr>
              <a:t> berada di </a:t>
            </a:r>
            <a:r>
              <a:rPr lang="id-ID" sz="1600" dirty="0">
                <a:latin typeface="Calibri" panose="020F0502020204030204" pitchFamily="34" charset="0"/>
              </a:rPr>
              <a:t>LOKASI.</a:t>
            </a:r>
          </a:p>
          <a:p>
            <a:pPr marL="730250" lvl="1" indent="-273050" algn="just" eaLnBrk="0" hangingPunct="0">
              <a:buFont typeface="Arial" panose="020B0604020202020204" pitchFamily="34" charset="0"/>
              <a:buChar char="•"/>
              <a:defRPr/>
            </a:pPr>
            <a:r>
              <a:rPr lang="fi-FI" sz="1600" b="1" dirty="0">
                <a:latin typeface="Calibri" panose="020F0502020204030204" pitchFamily="34" charset="0"/>
              </a:rPr>
              <a:t>PT </a:t>
            </a:r>
            <a:r>
              <a:rPr lang="en-US" sz="1600" b="1" dirty="0">
                <a:latin typeface="Calibri" panose="020F0502020204030204" pitchFamily="34" charset="0"/>
              </a:rPr>
              <a:t>JASCO CHEMICALS INDONESIA </a:t>
            </a:r>
            <a:r>
              <a:rPr lang="fi-FI" sz="1600" dirty="0">
                <a:latin typeface="Calibri" panose="020F0502020204030204" pitchFamily="34" charset="0"/>
              </a:rPr>
              <a:t>akan mengalokasikan seluruh karyawannya dalam proyek ini, terutama yang memiliki pengetahuan yang baik dari masing – masing departemen</a:t>
            </a:r>
          </a:p>
          <a:p>
            <a:pPr lvl="1" algn="just" eaLnBrk="0" hangingPunct="0">
              <a:defRPr/>
            </a:pPr>
            <a:endParaRPr lang="id-ID" sz="1600" dirty="0">
              <a:latin typeface="Calibri" panose="020F0502020204030204" pitchFamily="34" charset="0"/>
            </a:endParaRPr>
          </a:p>
          <a:p>
            <a:pPr marL="273050" indent="-273050" algn="just" eaLnBrk="0" hangingPunct="0">
              <a:buFontTx/>
              <a:buAutoNum type="arabicPeriod" startAt="2"/>
              <a:defRPr/>
            </a:pPr>
            <a:r>
              <a:rPr lang="id-ID" sz="1600" b="1" dirty="0">
                <a:latin typeface="Calibri" panose="020F0502020204030204" pitchFamily="34" charset="0"/>
              </a:rPr>
              <a:t>Kerahasiaan </a:t>
            </a:r>
            <a:endParaRPr lang="id-ID" sz="1600" dirty="0">
              <a:latin typeface="Calibri" panose="020F0502020204030204" pitchFamily="34" charset="0"/>
            </a:endParaRPr>
          </a:p>
          <a:p>
            <a:pPr marL="273050" algn="just" eaLnBrk="0" hangingPunct="0">
              <a:defRPr/>
            </a:pPr>
            <a:r>
              <a:rPr lang="id-ID" sz="1600" dirty="0">
                <a:latin typeface="Calibri" panose="020F0502020204030204" pitchFamily="34" charset="0"/>
              </a:rPr>
              <a:t>Kedua belah pihak berkewajiban menjaga kerahasiaan data yang dimiliki masing-masing.</a:t>
            </a:r>
          </a:p>
          <a:p>
            <a:pPr marL="273050" indent="-177800" algn="just" eaLnBrk="0" hangingPunct="0">
              <a:defRPr/>
            </a:pPr>
            <a:endParaRPr lang="id-ID" sz="1600" dirty="0">
              <a:latin typeface="Candara" panose="020E050203030302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74425" y="21950"/>
            <a:ext cx="9144003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296871" y="582711"/>
            <a:ext cx="3689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60" b="1" dirty="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Kondisi Lain-lain </a:t>
            </a:r>
            <a:endParaRPr sz="1420" b="1" dirty="0">
              <a:solidFill>
                <a:schemeClr val="l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8914" y="1080880"/>
            <a:ext cx="809759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5271" y="1226848"/>
            <a:ext cx="8001234" cy="38856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 eaLnBrk="0" hangingPunct="0">
              <a:buFont typeface="+mj-lt"/>
              <a:buAutoNum type="arabicPeriod" startAt="3"/>
              <a:defRPr/>
            </a:pPr>
            <a:r>
              <a:rPr lang="id-ID" sz="1450" b="1" dirty="0">
                <a:latin typeface="Calibri" panose="020F0502020204030204" pitchFamily="34" charset="0"/>
              </a:rPr>
              <a:t>Kode Etik Perusahaan</a:t>
            </a:r>
            <a:endParaRPr lang="id-ID" sz="1450" dirty="0">
              <a:latin typeface="Calibri" panose="020F0502020204030204" pitchFamily="34" charset="0"/>
            </a:endParaRPr>
          </a:p>
          <a:p>
            <a:pPr marL="273050" algn="just" eaLnBrk="0" hangingPunct="0">
              <a:defRPr/>
            </a:pPr>
            <a:r>
              <a:rPr lang="id-ID" sz="1450" dirty="0">
                <a:latin typeface="Calibri" panose="020F0502020204030204" pitchFamily="34" charset="0"/>
              </a:rPr>
              <a:t>Dalam rangka menjalin kerjasama yang saling menguntungkan antara </a:t>
            </a:r>
            <a:r>
              <a:rPr lang="en-ID" sz="1450" b="1" dirty="0">
                <a:latin typeface="Calibri" panose="020F0502020204030204" pitchFamily="34" charset="0"/>
              </a:rPr>
              <a:t>PT </a:t>
            </a:r>
            <a:r>
              <a:rPr lang="en-US" sz="1400" b="1" dirty="0">
                <a:latin typeface="Calibri" panose="020F0502020204030204" pitchFamily="34" charset="0"/>
              </a:rPr>
              <a:t>JASCO CHEMICALS INDONESIA </a:t>
            </a:r>
            <a:r>
              <a:rPr lang="id-ID" sz="1450" dirty="0">
                <a:latin typeface="Calibri" panose="020F0502020204030204" pitchFamily="34" charset="0"/>
              </a:rPr>
              <a:t>dan </a:t>
            </a:r>
            <a:r>
              <a:rPr lang="id-ID" sz="1450" b="1" dirty="0">
                <a:latin typeface="Calibri" panose="020F0502020204030204" pitchFamily="34" charset="0"/>
              </a:rPr>
              <a:t>SENTRAL SISTEM CONSULTIN</a:t>
            </a:r>
            <a:r>
              <a:rPr lang="en-ID" sz="1450" b="1" dirty="0">
                <a:latin typeface="Calibri" panose="020F0502020204030204" pitchFamily="34" charset="0"/>
              </a:rPr>
              <a:t>G</a:t>
            </a:r>
            <a:r>
              <a:rPr lang="en-US" sz="1450" b="1" dirty="0">
                <a:latin typeface="Calibri" panose="020F0502020204030204" pitchFamily="34" charset="0"/>
              </a:rPr>
              <a:t> (PT SENTRAL TEHNOLOGI MANAGEMEN)</a:t>
            </a:r>
            <a:r>
              <a:rPr lang="id-ID" sz="1450" dirty="0">
                <a:latin typeface="Calibri" panose="020F0502020204030204" pitchFamily="34" charset="0"/>
              </a:rPr>
              <a:t>, maka kedua belah pihak sepakat untuk tidak saling merekruit karyawan.</a:t>
            </a:r>
            <a:endParaRPr lang="en-US" sz="1450" dirty="0">
              <a:latin typeface="Calibri" panose="020F0502020204030204" pitchFamily="34" charset="0"/>
            </a:endParaRPr>
          </a:p>
          <a:p>
            <a:pPr marL="273050" algn="just" eaLnBrk="0" hangingPunct="0">
              <a:defRPr/>
            </a:pPr>
            <a:endParaRPr lang="en-US" sz="1450" dirty="0">
              <a:latin typeface="Calibri" panose="020F0502020204030204" pitchFamily="34" charset="0"/>
            </a:endParaRPr>
          </a:p>
          <a:p>
            <a:pPr marL="287655" indent="-287655" algn="just" eaLnBrk="0" hangingPunct="0">
              <a:defRPr/>
            </a:pPr>
            <a:r>
              <a:rPr lang="en-US" sz="1450" b="1" dirty="0">
                <a:latin typeface="Calibri" panose="020F0502020204030204" pitchFamily="34" charset="0"/>
              </a:rPr>
              <a:t>4.   </a:t>
            </a:r>
            <a:r>
              <a:rPr lang="en-US" sz="1450" b="1" dirty="0" err="1">
                <a:latin typeface="Calibri" panose="020F0502020204030204" pitchFamily="34" charset="0"/>
              </a:rPr>
              <a:t>Pembatalan</a:t>
            </a:r>
            <a:endParaRPr lang="en-US" sz="1450" b="1" dirty="0">
              <a:latin typeface="Calibri" panose="020F0502020204030204" pitchFamily="34" charset="0"/>
            </a:endParaRPr>
          </a:p>
          <a:p>
            <a:pPr marL="287655" lvl="1" algn="just" eaLnBrk="0" hangingPunct="0">
              <a:defRPr/>
            </a:pPr>
            <a:r>
              <a:rPr lang="en-US" sz="1450" dirty="0" err="1">
                <a:latin typeface="Calibri" panose="020F0502020204030204" pitchFamily="34" charset="0"/>
              </a:rPr>
              <a:t>Apabila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00" b="1" dirty="0">
                <a:latin typeface="Calibri" panose="020F0502020204030204" pitchFamily="34" charset="0"/>
              </a:rPr>
              <a:t>JASCO CHEMICALS INDONESIA </a:t>
            </a:r>
            <a:r>
              <a:rPr lang="en-US" sz="1450" dirty="0" err="1">
                <a:latin typeface="Calibri" panose="020F0502020204030204" pitchFamily="34" charset="0"/>
              </a:rPr>
              <a:t>membatalkan</a:t>
            </a:r>
            <a:r>
              <a:rPr lang="en-US" sz="1450" dirty="0">
                <a:latin typeface="Calibri" panose="020F0502020204030204" pitchFamily="34" charset="0"/>
              </a:rPr>
              <a:t> program </a:t>
            </a:r>
            <a:r>
              <a:rPr lang="en-US" sz="1450" dirty="0" err="1">
                <a:latin typeface="Calibri" panose="020F0502020204030204" pitchFamily="34" charset="0"/>
              </a:rPr>
              <a:t>ini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setelah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penandatangan</a:t>
            </a:r>
            <a:r>
              <a:rPr lang="en-US" sz="1450" dirty="0">
                <a:latin typeface="Calibri" panose="020F0502020204030204" pitchFamily="34" charset="0"/>
              </a:rPr>
              <a:t> proposal dan </a:t>
            </a:r>
            <a:r>
              <a:rPr lang="en-US" sz="1450" dirty="0" err="1">
                <a:latin typeface="Calibri" panose="020F0502020204030204" pitchFamily="34" charset="0"/>
              </a:rPr>
              <a:t>sebelum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seluruh</a:t>
            </a:r>
            <a:r>
              <a:rPr lang="en-US" sz="1450" dirty="0">
                <a:latin typeface="Calibri" panose="020F0502020204030204" pitchFamily="34" charset="0"/>
              </a:rPr>
              <a:t> program </a:t>
            </a:r>
            <a:r>
              <a:rPr lang="en-US" sz="1450" dirty="0" err="1">
                <a:latin typeface="Calibri" panose="020F0502020204030204" pitchFamily="34" charset="0"/>
              </a:rPr>
              <a:t>dimulai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maka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b="1" dirty="0">
                <a:latin typeface="Calibri" panose="020F0502020204030204" pitchFamily="34" charset="0"/>
              </a:rPr>
              <a:t>PT SENTRAL TEHNOLOGI MANAGEMEN </a:t>
            </a:r>
            <a:r>
              <a:rPr lang="en-US" sz="1450" dirty="0" err="1">
                <a:latin typeface="Calibri" panose="020F0502020204030204" pitchFamily="34" charset="0"/>
              </a:rPr>
              <a:t>akan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mengenakan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biaya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administrasi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kepada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b="1" dirty="0">
                <a:latin typeface="Calibri" panose="020F0502020204030204" pitchFamily="34" charset="0"/>
              </a:rPr>
              <a:t>PT </a:t>
            </a:r>
            <a:r>
              <a:rPr lang="en-US" sz="1400" b="1" dirty="0">
                <a:latin typeface="Calibri" panose="020F0502020204030204" pitchFamily="34" charset="0"/>
              </a:rPr>
              <a:t>JASCO CHEMICALS INDONESIA </a:t>
            </a:r>
            <a:r>
              <a:rPr lang="en-US" sz="1450" dirty="0" err="1">
                <a:latin typeface="Calibri" panose="020F0502020204030204" pitchFamily="34" charset="0"/>
              </a:rPr>
              <a:t>sebesar</a:t>
            </a:r>
            <a:r>
              <a:rPr lang="en-US" sz="1450" dirty="0">
                <a:latin typeface="Calibri" panose="020F0502020204030204" pitchFamily="34" charset="0"/>
              </a:rPr>
              <a:t> 10% </a:t>
            </a:r>
            <a:r>
              <a:rPr lang="en-US" sz="1450" dirty="0" err="1">
                <a:latin typeface="Calibri" panose="020F0502020204030204" pitchFamily="34" charset="0"/>
              </a:rPr>
              <a:t>dari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nilai</a:t>
            </a:r>
            <a:r>
              <a:rPr lang="en-US" sz="1450" dirty="0">
                <a:latin typeface="Calibri" panose="020F0502020204030204" pitchFamily="34" charset="0"/>
              </a:rPr>
              <a:t> Proposal.</a:t>
            </a:r>
          </a:p>
          <a:p>
            <a:pPr marL="287655" lvl="1" algn="just" eaLnBrk="0" hangingPunct="0">
              <a:defRPr/>
            </a:pPr>
            <a:endParaRPr lang="en-US" sz="1450" dirty="0">
              <a:latin typeface="Calibri" panose="020F0502020204030204" pitchFamily="34" charset="0"/>
            </a:endParaRPr>
          </a:p>
          <a:p>
            <a:pPr marL="342900" indent="-342900" algn="just" eaLnBrk="0" hangingPunct="0">
              <a:defRPr/>
            </a:pPr>
            <a:r>
              <a:rPr lang="en-US" sz="1450" b="1" dirty="0">
                <a:latin typeface="Calibri" panose="020F0502020204030204" pitchFamily="34" charset="0"/>
              </a:rPr>
              <a:t>5.	</a:t>
            </a:r>
            <a:r>
              <a:rPr lang="en-US" sz="1450" b="1" dirty="0" err="1">
                <a:latin typeface="Calibri" panose="020F0502020204030204" pitchFamily="34" charset="0"/>
              </a:rPr>
              <a:t>Pembayaran</a:t>
            </a:r>
            <a:endParaRPr lang="en-US" sz="1450" b="1" dirty="0">
              <a:latin typeface="Calibri" panose="020F0502020204030204" pitchFamily="34" charset="0"/>
            </a:endParaRPr>
          </a:p>
          <a:p>
            <a:pPr marL="573405" indent="-231775" algn="just">
              <a:buFont typeface="Wingdings" panose="05000000000000000000" pitchFamily="2" charset="2"/>
              <a:buChar char="Ø"/>
              <a:tabLst>
                <a:tab pos="572770" algn="l"/>
                <a:tab pos="682625" algn="l"/>
              </a:tabLst>
              <a:defRPr/>
            </a:pPr>
            <a:r>
              <a:rPr lang="en-ID" sz="1450" b="1" dirty="0">
                <a:latin typeface="Calibri" panose="020F0502020204030204" pitchFamily="34" charset="0"/>
              </a:rPr>
              <a:t>PT </a:t>
            </a:r>
            <a:r>
              <a:rPr lang="en-US" sz="1400" b="1" dirty="0">
                <a:latin typeface="Calibri" panose="020F0502020204030204" pitchFamily="34" charset="0"/>
              </a:rPr>
              <a:t>JASCO CHEMICALS INDONESIA </a:t>
            </a:r>
            <a:r>
              <a:rPr lang="en-US" sz="1450" dirty="0" err="1">
                <a:latin typeface="Calibri" panose="020F0502020204030204" pitchFamily="34" charset="0"/>
              </a:rPr>
              <a:t>membayar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kepada</a:t>
            </a:r>
            <a:r>
              <a:rPr lang="en-US" sz="1450" dirty="0">
                <a:latin typeface="Calibri" panose="020F0502020204030204" pitchFamily="34" charset="0"/>
              </a:rPr>
              <a:t>  </a:t>
            </a:r>
            <a:r>
              <a:rPr lang="en-US" sz="1450" b="1" dirty="0">
                <a:latin typeface="Calibri" panose="020F0502020204030204" pitchFamily="34" charset="0"/>
              </a:rPr>
              <a:t>PT SENTRAL TEHNOLOGI MANAGEMEN </a:t>
            </a:r>
            <a:r>
              <a:rPr lang="id-ID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sesuai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Konsultasi</a:t>
            </a:r>
            <a:r>
              <a:rPr lang="en-US" sz="1450" dirty="0">
                <a:latin typeface="Calibri" panose="020F0502020204030204" pitchFamily="34" charset="0"/>
              </a:rPr>
              <a:t> yang </a:t>
            </a:r>
            <a:r>
              <a:rPr lang="en-US" sz="1450" dirty="0" err="1">
                <a:latin typeface="Calibri" panose="020F0502020204030204" pitchFamily="34" charset="0"/>
              </a:rPr>
              <a:t>telah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dilaksanakan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sesuai</a:t>
            </a:r>
            <a:r>
              <a:rPr lang="en-US" sz="1450" dirty="0">
                <a:latin typeface="Calibri" panose="020F0502020204030204" pitchFamily="34" charset="0"/>
              </a:rPr>
              <a:t> Point Term </a:t>
            </a:r>
            <a:r>
              <a:rPr lang="en-US" sz="1450" dirty="0" err="1">
                <a:latin typeface="Calibri" panose="020F0502020204030204" pitchFamily="34" charset="0"/>
              </a:rPr>
              <a:t>Pembayaran</a:t>
            </a:r>
            <a:r>
              <a:rPr lang="en-US" sz="1450" dirty="0">
                <a:latin typeface="Calibri" panose="020F0502020204030204" pitchFamily="34" charset="0"/>
              </a:rPr>
              <a:t> pada </a:t>
            </a:r>
            <a:r>
              <a:rPr lang="en-US" sz="1450" dirty="0" err="1">
                <a:latin typeface="Calibri" panose="020F0502020204030204" pitchFamily="34" charset="0"/>
              </a:rPr>
              <a:t>Investasi</a:t>
            </a:r>
            <a:r>
              <a:rPr lang="en-US" sz="1450" dirty="0">
                <a:latin typeface="Calibri" panose="020F0502020204030204" pitchFamily="34" charset="0"/>
              </a:rPr>
              <a:t> Program  dan </a:t>
            </a:r>
            <a:r>
              <a:rPr lang="en-US" sz="1450" dirty="0" err="1">
                <a:latin typeface="Calibri" panose="020F0502020204030204" pitchFamily="34" charset="0"/>
              </a:rPr>
              <a:t>dibayarkan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maksimal</a:t>
            </a:r>
            <a:r>
              <a:rPr lang="en-US" sz="1450" dirty="0">
                <a:latin typeface="Calibri" panose="020F0502020204030204" pitchFamily="34" charset="0"/>
              </a:rPr>
              <a:t> 14 (</a:t>
            </a:r>
            <a:r>
              <a:rPr lang="en-US" sz="1450" dirty="0" err="1">
                <a:latin typeface="Calibri" panose="020F0502020204030204" pitchFamily="34" charset="0"/>
              </a:rPr>
              <a:t>empat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belas</a:t>
            </a:r>
            <a:r>
              <a:rPr lang="en-US" sz="1450" dirty="0">
                <a:latin typeface="Calibri" panose="020F0502020204030204" pitchFamily="34" charset="0"/>
              </a:rPr>
              <a:t>) </a:t>
            </a:r>
            <a:r>
              <a:rPr lang="en-US" sz="1450" dirty="0" err="1">
                <a:latin typeface="Calibri" panose="020F0502020204030204" pitchFamily="34" charset="0"/>
              </a:rPr>
              <a:t>hari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setelah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menerima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tagihan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pembayaran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berupa</a:t>
            </a:r>
            <a:r>
              <a:rPr lang="en-US" sz="1450" dirty="0">
                <a:latin typeface="Calibri" panose="020F0502020204030204" pitchFamily="34" charset="0"/>
              </a:rPr>
              <a:t> : Invoice dan </a:t>
            </a:r>
            <a:r>
              <a:rPr lang="en-US" sz="1450" dirty="0" err="1">
                <a:latin typeface="Calibri" panose="020F0502020204030204" pitchFamily="34" charset="0"/>
              </a:rPr>
              <a:t>Faktur</a:t>
            </a:r>
            <a:r>
              <a:rPr lang="en-US" sz="1450" dirty="0">
                <a:latin typeface="Calibri" panose="020F0502020204030204" pitchFamily="34" charset="0"/>
              </a:rPr>
              <a:t> </a:t>
            </a:r>
            <a:r>
              <a:rPr lang="en-US" sz="1450" dirty="0" err="1">
                <a:latin typeface="Calibri" panose="020F0502020204030204" pitchFamily="34" charset="0"/>
              </a:rPr>
              <a:t>pajak</a:t>
            </a:r>
            <a:r>
              <a:rPr lang="en-US" sz="1450" dirty="0">
                <a:latin typeface="Calibri" panose="020F0502020204030204" pitchFamily="34" charset="0"/>
              </a:rPr>
              <a:t>.</a:t>
            </a:r>
          </a:p>
          <a:p>
            <a:pPr marL="273050" algn="just" eaLnBrk="0" hangingPunct="0">
              <a:defRPr/>
            </a:pPr>
            <a:endParaRPr lang="id-ID" sz="1450" dirty="0">
              <a:latin typeface="Candara" panose="020E050203030302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74425" y="21950"/>
            <a:ext cx="9144003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>
            <a:spLocks noGrp="1"/>
          </p:cNvSpPr>
          <p:nvPr>
            <p:ph type="title"/>
          </p:nvPr>
        </p:nvSpPr>
        <p:spPr>
          <a:xfrm>
            <a:off x="296871" y="582711"/>
            <a:ext cx="3689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60" b="1" dirty="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Kondisi Lain-lain </a:t>
            </a:r>
            <a:endParaRPr sz="1420" b="1" dirty="0">
              <a:solidFill>
                <a:schemeClr val="l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8914" y="1080880"/>
            <a:ext cx="809759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53071" y="1213210"/>
            <a:ext cx="8289010" cy="39077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eaLnBrk="0" hangingPunct="0">
              <a:defRPr/>
            </a:pPr>
            <a:endParaRPr lang="en-US" sz="155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73405" indent="-231775" algn="just" eaLnBrk="0" hangingPunct="0">
              <a:buFont typeface="Wingdings" panose="05000000000000000000" pitchFamily="2" charset="2"/>
              <a:buChar char="Ø"/>
              <a:defRPr/>
            </a:pPr>
            <a:r>
              <a:rPr lang="en-US" sz="1550" dirty="0" err="1">
                <a:latin typeface="Calibri" panose="020F0502020204030204" pitchFamily="34" charset="0"/>
                <a:cs typeface="Calibri" panose="020F0502020204030204" pitchFamily="34" charset="0"/>
              </a:rPr>
              <a:t>Pembayaran</a:t>
            </a:r>
            <a:r>
              <a:rPr lang="en-US" sz="155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50" dirty="0" err="1">
                <a:latin typeface="Calibri" panose="020F0502020204030204" pitchFamily="34" charset="0"/>
                <a:cs typeface="Calibri" panose="020F0502020204030204" pitchFamily="34" charset="0"/>
              </a:rPr>
              <a:t>dilakukan</a:t>
            </a:r>
            <a:r>
              <a:rPr lang="en-US" sz="1550" dirty="0">
                <a:latin typeface="Calibri" panose="020F0502020204030204" pitchFamily="34" charset="0"/>
                <a:cs typeface="Calibri" panose="020F0502020204030204" pitchFamily="34" charset="0"/>
              </a:rPr>
              <a:t> oleh </a:t>
            </a:r>
            <a:r>
              <a:rPr lang="en-ID" sz="1550" b="1" dirty="0">
                <a:latin typeface="Calibri" panose="020F0502020204030204" pitchFamily="34" charset="0"/>
                <a:cs typeface="Calibri" panose="020F0502020204030204" pitchFamily="34" charset="0"/>
              </a:rPr>
              <a:t>PT JASCO CHEMICALS INDONESIA </a:t>
            </a:r>
            <a:r>
              <a:rPr lang="en-US" sz="1550" dirty="0" err="1">
                <a:latin typeface="Calibri" panose="020F0502020204030204" pitchFamily="34" charset="0"/>
                <a:cs typeface="Calibri" panose="020F0502020204030204" pitchFamily="34" charset="0"/>
              </a:rPr>
              <a:t>melalui</a:t>
            </a:r>
            <a:r>
              <a:rPr lang="en-US" sz="1550" dirty="0">
                <a:latin typeface="Calibri" panose="020F0502020204030204" pitchFamily="34" charset="0"/>
                <a:cs typeface="Calibri" panose="020F0502020204030204" pitchFamily="34" charset="0"/>
              </a:rPr>
              <a:t> transfer </a:t>
            </a:r>
            <a:r>
              <a:rPr lang="en-US" sz="1550" dirty="0" err="1">
                <a:latin typeface="Calibri" panose="020F0502020204030204" pitchFamily="34" charset="0"/>
                <a:cs typeface="Calibri" panose="020F0502020204030204" pitchFamily="34" charset="0"/>
              </a:rPr>
              <a:t>ke</a:t>
            </a:r>
            <a:r>
              <a:rPr lang="en-US" sz="155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50" dirty="0" err="1">
                <a:latin typeface="Calibri" panose="020F0502020204030204" pitchFamily="34" charset="0"/>
                <a:cs typeface="Calibri" panose="020F0502020204030204" pitchFamily="34" charset="0"/>
              </a:rPr>
              <a:t>Rekening</a:t>
            </a:r>
            <a:r>
              <a:rPr lang="en-US" sz="155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50" dirty="0" err="1">
                <a:latin typeface="Calibri" panose="020F0502020204030204" pitchFamily="34" charset="0"/>
                <a:cs typeface="Calibri" panose="020F0502020204030204" pitchFamily="34" charset="0"/>
              </a:rPr>
              <a:t>atas</a:t>
            </a:r>
            <a:r>
              <a:rPr lang="en-US" sz="155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50" dirty="0" err="1">
                <a:latin typeface="Calibri" panose="020F0502020204030204" pitchFamily="34" charset="0"/>
                <a:cs typeface="Calibri" panose="020F0502020204030204" pitchFamily="34" charset="0"/>
              </a:rPr>
              <a:t>nama</a:t>
            </a:r>
            <a:r>
              <a:rPr lang="en-ID" sz="155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550" b="1" dirty="0">
                <a:latin typeface="Calibri" panose="020F0502020204030204" pitchFamily="34" charset="0"/>
                <a:cs typeface="Calibri" panose="020F0502020204030204" pitchFamily="34" charset="0"/>
              </a:rPr>
              <a:t>PT SENTRAL TEHNOLOGI MANAGEMEN di Bank BCA Cabang </a:t>
            </a:r>
            <a:r>
              <a:rPr lang="en-US" sz="1550" b="1" dirty="0" err="1">
                <a:latin typeface="Calibri" panose="020F0502020204030204" pitchFamily="34" charset="0"/>
                <a:cs typeface="Calibri" panose="020F0502020204030204" pitchFamily="34" charset="0"/>
              </a:rPr>
              <a:t>Tebet</a:t>
            </a:r>
            <a:r>
              <a:rPr lang="en-US" sz="1550" b="1" dirty="0">
                <a:latin typeface="Calibri" panose="020F0502020204030204" pitchFamily="34" charset="0"/>
                <a:cs typeface="Calibri" panose="020F0502020204030204" pitchFamily="34" charset="0"/>
              </a:rPr>
              <a:t> Barat Jakarta </a:t>
            </a:r>
            <a:r>
              <a:rPr lang="en-US" sz="1550" b="1" dirty="0" err="1">
                <a:latin typeface="Calibri" panose="020F0502020204030204" pitchFamily="34" charset="0"/>
                <a:cs typeface="Calibri" panose="020F0502020204030204" pitchFamily="34" charset="0"/>
              </a:rPr>
              <a:t>dengan</a:t>
            </a:r>
            <a:r>
              <a:rPr lang="en-US" sz="155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50" b="1" dirty="0" err="1">
                <a:latin typeface="Calibri" panose="020F0502020204030204" pitchFamily="34" charset="0"/>
                <a:cs typeface="Calibri" panose="020F0502020204030204" pitchFamily="34" charset="0"/>
              </a:rPr>
              <a:t>Nomor</a:t>
            </a:r>
            <a:r>
              <a:rPr lang="en-US" sz="155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550" b="1" dirty="0" err="1">
                <a:latin typeface="Calibri" panose="020F0502020204030204" pitchFamily="34" charset="0"/>
                <a:cs typeface="Calibri" panose="020F0502020204030204" pitchFamily="34" charset="0"/>
              </a:rPr>
              <a:t>Rekening</a:t>
            </a:r>
            <a:r>
              <a:rPr lang="en-US" sz="1550" b="1" dirty="0">
                <a:latin typeface="Calibri" panose="020F0502020204030204" pitchFamily="34" charset="0"/>
                <a:cs typeface="Calibri" panose="020F0502020204030204" pitchFamily="34" charset="0"/>
              </a:rPr>
              <a:t> : 436.300.5287</a:t>
            </a:r>
          </a:p>
          <a:p>
            <a:pPr marL="573405" indent="-231775" algn="just" eaLnBrk="0" hangingPunct="0">
              <a:buFont typeface="Wingdings" panose="05000000000000000000" pitchFamily="2" charset="2"/>
              <a:buChar char="Ø"/>
              <a:defRPr/>
            </a:pPr>
            <a:endParaRPr lang="en-US" sz="155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 eaLnBrk="0" hangingPunct="0">
              <a:defRPr/>
            </a:pPr>
            <a:r>
              <a:rPr lang="en-US" sz="1550" b="1" dirty="0">
                <a:latin typeface="Calibri" panose="020F0502020204030204" pitchFamily="34" charset="0"/>
                <a:cs typeface="Calibri" panose="020F0502020204030204" pitchFamily="34" charset="0"/>
              </a:rPr>
              <a:t>6.	</a:t>
            </a:r>
            <a:r>
              <a:rPr lang="id-ID" sz="1550" b="1" dirty="0">
                <a:latin typeface="Calibri" panose="020F0502020204030204" pitchFamily="34" charset="0"/>
                <a:cs typeface="Calibri" panose="020F0502020204030204" pitchFamily="34" charset="0"/>
              </a:rPr>
              <a:t>Pajak – Pajak</a:t>
            </a:r>
            <a:endParaRPr lang="id-ID" sz="155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73405" indent="-231775" algn="just" eaLnBrk="0" hangingPunct="0">
              <a:buFont typeface="Wingdings" panose="05000000000000000000" pitchFamily="2" charset="2"/>
              <a:buChar char="Ø"/>
              <a:defRPr/>
            </a:pPr>
            <a:r>
              <a:rPr lang="id-ID" sz="1550" dirty="0">
                <a:latin typeface="Calibri" panose="020F0502020204030204" pitchFamily="34" charset="0"/>
                <a:cs typeface="Calibri" panose="020F0502020204030204" pitchFamily="34" charset="0"/>
              </a:rPr>
              <a:t>PPN 1</a:t>
            </a:r>
            <a:r>
              <a:rPr lang="en-ID" sz="155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id-ID" sz="1550" dirty="0">
                <a:latin typeface="Calibri" panose="020F0502020204030204" pitchFamily="34" charset="0"/>
                <a:cs typeface="Calibri" panose="020F0502020204030204" pitchFamily="34" charset="0"/>
              </a:rPr>
              <a:t> % ditanggung oleh </a:t>
            </a:r>
            <a:r>
              <a:rPr lang="en-US" sz="1550" b="1" dirty="0">
                <a:latin typeface="Calibri" panose="020F0502020204030204" pitchFamily="34" charset="0"/>
                <a:cs typeface="Calibri" panose="020F0502020204030204" pitchFamily="34" charset="0"/>
              </a:rPr>
              <a:t>PT </a:t>
            </a:r>
            <a:r>
              <a:rPr lang="en-ID" sz="1550" b="1" dirty="0">
                <a:latin typeface="Calibri" panose="020F0502020204030204" pitchFamily="34" charset="0"/>
                <a:cs typeface="Calibri" panose="020F0502020204030204" pitchFamily="34" charset="0"/>
              </a:rPr>
              <a:t>JASCO CHEMICALS INDONESIA </a:t>
            </a:r>
            <a:r>
              <a:rPr lang="id-ID" sz="1550" dirty="0">
                <a:latin typeface="Calibri" panose="020F0502020204030204" pitchFamily="34" charset="0"/>
                <a:cs typeface="Calibri" panose="020F0502020204030204" pitchFamily="34" charset="0"/>
              </a:rPr>
              <a:t>yang akan dibayarkan ke </a:t>
            </a:r>
            <a:r>
              <a:rPr lang="en-US" sz="1550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</a:t>
            </a:r>
            <a:r>
              <a:rPr lang="en-US" sz="1550" b="1" dirty="0">
                <a:latin typeface="Calibri" panose="020F0502020204030204" pitchFamily="34" charset="0"/>
                <a:cs typeface="Calibri" panose="020F0502020204030204" pitchFamily="34" charset="0"/>
              </a:rPr>
              <a:t>PT SENTRAL TEHNOLOGI MANAGEMEN </a:t>
            </a:r>
            <a:r>
              <a:rPr lang="id-ID" sz="1550" dirty="0">
                <a:latin typeface="Calibri" panose="020F0502020204030204" pitchFamily="34" charset="0"/>
                <a:cs typeface="Calibri" panose="020F0502020204030204" pitchFamily="34" charset="0"/>
              </a:rPr>
              <a:t>dan kemudian akan disetorkan ke pajak </a:t>
            </a:r>
            <a:r>
              <a:rPr lang="id-ID" sz="1550" dirty="0" err="1">
                <a:latin typeface="Calibri" panose="020F0502020204030204" pitchFamily="34" charset="0"/>
                <a:cs typeface="Calibri" panose="020F0502020204030204" pitchFamily="34" charset="0"/>
              </a:rPr>
              <a:t>ole</a:t>
            </a:r>
            <a:r>
              <a:rPr lang="en-ID" sz="1550" dirty="0">
                <a:latin typeface="Calibri" panose="020F0502020204030204" pitchFamily="34" charset="0"/>
                <a:cs typeface="Calibri" panose="020F0502020204030204" pitchFamily="34" charset="0"/>
              </a:rPr>
              <a:t>h                         </a:t>
            </a:r>
            <a:r>
              <a:rPr lang="en-US" sz="1550" b="1" dirty="0">
                <a:latin typeface="Calibri" panose="020F0502020204030204" pitchFamily="34" charset="0"/>
                <a:cs typeface="Calibri" panose="020F0502020204030204" pitchFamily="34" charset="0"/>
              </a:rPr>
              <a:t>PT SENTRAL TEHNOLOGI MANAGEMEN </a:t>
            </a:r>
          </a:p>
          <a:p>
            <a:pPr marL="573405" indent="-231775" algn="just" eaLnBrk="0" hangingPunct="0">
              <a:defRPr/>
            </a:pPr>
            <a:endParaRPr lang="en-US" sz="155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95605" indent="-395605" algn="just" eaLnBrk="0" hangingPunct="0">
              <a:defRPr/>
            </a:pPr>
            <a:r>
              <a:rPr lang="en-US" sz="1550" b="1" dirty="0">
                <a:latin typeface="Calibri" panose="020F0502020204030204" pitchFamily="34" charset="0"/>
                <a:cs typeface="Calibri" panose="020F0502020204030204" pitchFamily="34" charset="0"/>
              </a:rPr>
              <a:t>7.	</a:t>
            </a:r>
            <a:r>
              <a:rPr lang="id-ID" sz="1550" b="1" dirty="0">
                <a:latin typeface="Calibri" panose="020F0502020204030204" pitchFamily="34" charset="0"/>
                <a:cs typeface="Calibri" panose="020F0502020204030204" pitchFamily="34" charset="0"/>
              </a:rPr>
              <a:t>Jangka Waktu Penawaran</a:t>
            </a:r>
            <a:endParaRPr lang="id-ID" sz="155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95605" indent="-395605" algn="just" eaLnBrk="0" hangingPunct="0">
              <a:tabLst>
                <a:tab pos="177800" algn="l"/>
                <a:tab pos="394970" algn="l"/>
              </a:tabLst>
              <a:defRPr/>
            </a:pPr>
            <a:r>
              <a:rPr lang="en-US" sz="1550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  <a:r>
              <a:rPr lang="id-ID" sz="1550" dirty="0">
                <a:latin typeface="Calibri" panose="020F0502020204030204" pitchFamily="34" charset="0"/>
                <a:cs typeface="Calibri" panose="020F0502020204030204" pitchFamily="34" charset="0"/>
              </a:rPr>
              <a:t>Penawaran ini berlaku selama 3 Bulan (90 hari) sejak tanggal penawaran.</a:t>
            </a:r>
            <a:endParaRPr lang="en-US" sz="155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73405" indent="-231775" algn="just" eaLnBrk="0" hangingPunct="0">
              <a:defRPr/>
            </a:pPr>
            <a:endParaRPr lang="en-US" sz="155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73405" indent="-231775" algn="just" eaLnBrk="0" hangingPunct="0">
              <a:defRPr/>
            </a:pPr>
            <a:endParaRPr lang="id-ID" sz="155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eaLnBrk="0" hangingPunct="0">
              <a:defRPr/>
            </a:pPr>
            <a:r>
              <a:rPr lang="en-US" sz="1550" dirty="0"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</a:p>
          <a:p>
            <a:pPr marL="273050" algn="just" eaLnBrk="0" hangingPunct="0">
              <a:defRPr/>
            </a:pPr>
            <a:endParaRPr lang="id-ID" sz="155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7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74425" y="21950"/>
            <a:ext cx="9144003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>
            <a:spLocks noGrp="1"/>
          </p:cNvSpPr>
          <p:nvPr>
            <p:ph type="title"/>
          </p:nvPr>
        </p:nvSpPr>
        <p:spPr>
          <a:xfrm>
            <a:off x="222325" y="564350"/>
            <a:ext cx="4908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6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Persetujuan Proposal</a:t>
            </a:r>
            <a:endParaRPr sz="1420" b="1">
              <a:solidFill>
                <a:schemeClr val="l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408750" y="1231650"/>
            <a:ext cx="8345400" cy="3601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b="1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PT SENTRAL TEHNOLOGI MANAGEMEN 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bersedia mengadakan kerjasama lebih lanjut mengenai masalah technical dan commercial sehubungan dengan proposal ini. </a:t>
            </a:r>
            <a:endParaRPr dirty="0">
              <a:solidFill>
                <a:schemeClr val="dk1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Jika Pihak </a:t>
            </a:r>
            <a:r>
              <a:rPr lang="en-GB" b="1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PT JASCO CHEMICALS INDONESIA </a:t>
            </a:r>
            <a:r>
              <a:rPr lang="en-GB" dirty="0" err="1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setuju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 dengan penawaran</a:t>
            </a:r>
            <a:r>
              <a:rPr lang="en-GB" b="1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 No. 132/STM/TS-SI/X/24rev.02 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Tanggal 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2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Desember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 20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24, silahkan Bapak/Ibu menandatangani persetujuan ini dan mengembalikannya kepada kami. Kami akan mengirimkan perjanjian kontrak yang akan ditandatangani bersama. </a:t>
            </a:r>
            <a:endParaRPr dirty="0">
              <a:solidFill>
                <a:schemeClr val="dk1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dirty="0">
              <a:solidFill>
                <a:schemeClr val="dk1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Jakarta, 2 </a:t>
            </a:r>
            <a:r>
              <a:rPr lang="en-GB" dirty="0" err="1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Desember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 2024			</a:t>
            </a:r>
            <a:r>
              <a:rPr lang="en-GB" dirty="0" err="1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Cikarang</a:t>
            </a:r>
            <a:r>
              <a:rPr lang="en-GB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 Bekasi, </a:t>
            </a:r>
            <a:r>
              <a:rPr lang="en-GB" sz="1300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		</a:t>
            </a:r>
            <a:endParaRPr sz="1300" dirty="0">
              <a:solidFill>
                <a:schemeClr val="dk1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300" dirty="0">
              <a:solidFill>
                <a:schemeClr val="dk1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300" dirty="0">
              <a:solidFill>
                <a:schemeClr val="dk1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300" dirty="0">
              <a:solidFill>
                <a:schemeClr val="dk1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  <a:p>
            <a:pPr marL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sz="1300" u="sng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Asri Sinta Lestari Achari</a:t>
            </a:r>
            <a:r>
              <a:rPr lang="en-GB" sz="1300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							</a:t>
            </a:r>
          </a:p>
          <a:p>
            <a:pPr marL="0" lvl="0" indent="0" algn="just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GB" b="1" dirty="0">
                <a:solidFill>
                  <a:schemeClr val="dk1"/>
                </a:solidFill>
                <a:latin typeface="Calibri" panose="020F0502020204030204" pitchFamily="34" charset="0"/>
                <a:ea typeface="Roboto"/>
                <a:cs typeface="Calibri" panose="020F0502020204030204" pitchFamily="34" charset="0"/>
                <a:sym typeface="Roboto"/>
              </a:rPr>
              <a:t>PT SENTRAL TEHNOLOGI MANAGEMEN		PT JASCO CHEMICALS INDONESIA</a:t>
            </a:r>
            <a:endParaRPr lang="en-ID" altLang="en-GB" b="1" dirty="0">
              <a:solidFill>
                <a:schemeClr val="dk1"/>
              </a:solidFill>
              <a:latin typeface="Calibri" panose="020F0502020204030204" pitchFamily="34" charset="0"/>
              <a:ea typeface="Roboto"/>
              <a:cs typeface="Calibri" panose="020F0502020204030204" pitchFamily="34" charset="0"/>
              <a:sym typeface="Roboto"/>
            </a:endParaRPr>
          </a:p>
        </p:txBody>
      </p:sp>
      <p:pic>
        <p:nvPicPr>
          <p:cNvPr id="2" name="Picture 40"/>
          <p:cNvPicPr>
            <a:picLocks noChangeAspect="1" noChangeArrowheads="1"/>
          </p:cNvPicPr>
          <p:nvPr/>
        </p:nvPicPr>
        <p:blipFill>
          <a:blip r:embed="rId5">
            <a:lum contrast="26000"/>
          </a:blip>
          <a:srcRect/>
          <a:stretch>
            <a:fillRect/>
          </a:stretch>
        </p:blipFill>
        <p:spPr bwMode="auto">
          <a:xfrm>
            <a:off x="558768" y="3291038"/>
            <a:ext cx="1698656" cy="836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/>
          <a:p>
            <a:pPr>
              <a:lnSpc>
                <a:spcPct val="100000"/>
              </a:lnSpc>
              <a:buSzPct val="111000"/>
            </a:pPr>
            <a:r>
              <a:rPr lang="en-ID"/>
              <a:t>SSSSS</a:t>
            </a:r>
          </a:p>
        </p:txBody>
      </p:sp>
      <p:sp>
        <p:nvSpPr>
          <p:cNvPr id="148" name="Google Shape;148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/>
          </a:p>
        </p:txBody>
      </p:sp>
      <p:pic>
        <p:nvPicPr>
          <p:cNvPr id="149" name="Google Shape;149;p1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5875245" y="548707"/>
            <a:ext cx="1794510" cy="1794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2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777" y="0"/>
            <a:ext cx="9140447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" name="Google Shape;151;p12"/>
          <p:cNvGrpSpPr/>
          <p:nvPr/>
        </p:nvGrpSpPr>
        <p:grpSpPr>
          <a:xfrm>
            <a:off x="4402777" y="2343217"/>
            <a:ext cx="3172178" cy="1794510"/>
            <a:chOff x="5769666" y="1768592"/>
            <a:chExt cx="3172178" cy="1794510"/>
          </a:xfrm>
        </p:grpSpPr>
        <p:sp>
          <p:nvSpPr>
            <p:cNvPr id="152" name="Google Shape;152;p12"/>
            <p:cNvSpPr/>
            <p:nvPr/>
          </p:nvSpPr>
          <p:spPr>
            <a:xfrm>
              <a:off x="5769666" y="1768592"/>
              <a:ext cx="3172178" cy="1794510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F89712"/>
                </a:gs>
                <a:gs pos="20000">
                  <a:srgbClr val="F89712"/>
                </a:gs>
                <a:gs pos="100000">
                  <a:srgbClr val="FE6613"/>
                </a:gs>
              </a:gsLst>
              <a:lin ang="48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53" name="Google Shape;153;p12"/>
            <p:cNvSpPr txBox="1"/>
            <p:nvPr/>
          </p:nvSpPr>
          <p:spPr>
            <a:xfrm>
              <a:off x="5975435" y="2096088"/>
              <a:ext cx="2856866" cy="1169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r>
                <a:rPr lang="en-ID" dirty="0">
                  <a:solidFill>
                    <a:schemeClr val="lt1"/>
                  </a:solidFill>
                  <a:latin typeface="Maiandra GD" panose="020E0502030308020204" pitchFamily="34" charset="0"/>
                  <a:ea typeface="Montserrat SemiBold" panose="00000700000000000000"/>
                  <a:cs typeface="Montserrat SemiBold" panose="00000700000000000000"/>
                  <a:sym typeface="Montserrat SemiBold" panose="00000700000000000000"/>
                </a:rPr>
                <a:t>Sales : Sinta</a:t>
              </a:r>
              <a:endParaRPr sz="1800" dirty="0">
                <a:latin typeface="Maiandra GD" panose="020E0502030308020204" pitchFamily="34" charset="0"/>
              </a:endParaRPr>
            </a:p>
            <a:p>
              <a:endParaRPr dirty="0">
                <a:solidFill>
                  <a:schemeClr val="lt1"/>
                </a:solidFill>
                <a:latin typeface="Maiandra GD" panose="020E0502030308020204" pitchFamily="34" charset="0"/>
                <a:ea typeface="Montserrat SemiBold" panose="00000700000000000000"/>
                <a:cs typeface="Montserrat SemiBold" panose="00000700000000000000"/>
                <a:sym typeface="Montserrat SemiBold" panose="00000700000000000000"/>
              </a:endParaRPr>
            </a:p>
            <a:p>
              <a:r>
                <a:rPr lang="en-ID" dirty="0">
                  <a:solidFill>
                    <a:schemeClr val="lt1"/>
                  </a:solidFill>
                  <a:latin typeface="Maiandra GD" panose="020E0502030308020204" pitchFamily="34" charset="0"/>
                  <a:ea typeface="Montserrat SemiBold" panose="00000700000000000000"/>
                  <a:cs typeface="Montserrat SemiBold" panose="00000700000000000000"/>
                  <a:sym typeface="Montserrat SemiBold" panose="00000700000000000000"/>
                </a:rPr>
                <a:t>Email : sinta@sentralsistem.com</a:t>
              </a:r>
              <a:endParaRPr sz="1800" dirty="0">
                <a:latin typeface="Maiandra GD" panose="020E0502030308020204" pitchFamily="34" charset="0"/>
              </a:endParaRPr>
            </a:p>
            <a:p>
              <a:endParaRPr dirty="0">
                <a:solidFill>
                  <a:schemeClr val="lt1"/>
                </a:solidFill>
                <a:latin typeface="Maiandra GD" panose="020E0502030308020204" pitchFamily="34" charset="0"/>
                <a:ea typeface="Montserrat SemiBold" panose="00000700000000000000"/>
                <a:cs typeface="Montserrat SemiBold" panose="00000700000000000000"/>
                <a:sym typeface="Montserrat SemiBold" panose="00000700000000000000"/>
              </a:endParaRPr>
            </a:p>
            <a:p>
              <a:r>
                <a:rPr lang="en-ID" dirty="0">
                  <a:solidFill>
                    <a:schemeClr val="lt1"/>
                  </a:solidFill>
                  <a:latin typeface="Maiandra GD" panose="020E0502030308020204" pitchFamily="34" charset="0"/>
                  <a:ea typeface="Montserrat SemiBold" panose="00000700000000000000"/>
                  <a:cs typeface="Montserrat SemiBold" panose="00000700000000000000"/>
                  <a:sym typeface="Montserrat SemiBold" panose="00000700000000000000"/>
                </a:rPr>
                <a:t>Phone : 081310610500</a:t>
              </a:r>
              <a:endParaRPr dirty="0">
                <a:solidFill>
                  <a:schemeClr val="lt1"/>
                </a:solidFill>
                <a:latin typeface="Maiandra GD" panose="020E0502030308020204" pitchFamily="34" charset="0"/>
                <a:ea typeface="Montserrat SemiBold" panose="00000700000000000000"/>
                <a:cs typeface="Montserrat SemiBold" panose="00000700000000000000"/>
                <a:sym typeface="Montserrat SemiBold" panose="0000070000000000000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6" y="0"/>
            <a:ext cx="9140447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27AEEC-3B8E-AF9D-AECA-A283793810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810"/>
            <a:ext cx="9144000" cy="515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808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-380112" y="248487"/>
            <a:ext cx="4544584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chemeClr val="lt1"/>
                </a:solidFill>
                <a:latin typeface="Calibri" panose="020F0502020204030204" pitchFamily="34" charset="0"/>
                <a:ea typeface="Montserrat" panose="00000500000000000000"/>
                <a:cs typeface="Calibri" panose="020F0502020204030204" pitchFamily="34" charset="0"/>
                <a:sym typeface="Montserrat" panose="00000500000000000000"/>
              </a:rPr>
              <a:t>Latar Belakang Masalah</a:t>
            </a:r>
            <a:endParaRPr sz="3600" b="1" dirty="0">
              <a:solidFill>
                <a:schemeClr val="lt1"/>
              </a:solidFill>
              <a:latin typeface="Calibri" panose="020F0502020204030204" pitchFamily="34" charset="0"/>
              <a:ea typeface="Montserrat" panose="00000500000000000000"/>
              <a:cs typeface="Calibri" panose="020F0502020204030204" pitchFamily="34" charset="0"/>
              <a:sym typeface="Montserrat" panose="0000050000000000000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782584" y="243337"/>
            <a:ext cx="5334000" cy="3998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45"/>
          <p:cNvSpPr txBox="1">
            <a:spLocks noChangeArrowheads="1"/>
          </p:cNvSpPr>
          <p:nvPr/>
        </p:nvSpPr>
        <p:spPr bwMode="auto">
          <a:xfrm>
            <a:off x="3782584" y="4161499"/>
            <a:ext cx="5334000" cy="738664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en-US" dirty="0"/>
              <a:t>Perusahaan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menggantungkan</a:t>
            </a:r>
            <a:r>
              <a:rPr lang="en-US" dirty="0"/>
              <a:t> </a:t>
            </a:r>
            <a:r>
              <a:rPr lang="en-US" u="sng" dirty="0" err="1"/>
              <a:t>eksistensi</a:t>
            </a:r>
            <a:r>
              <a:rPr lang="en-US" u="sng" dirty="0"/>
              <a:t> Perusahaan pada </a:t>
            </a:r>
            <a:r>
              <a:rPr lang="en-US" u="sng" dirty="0" err="1"/>
              <a:t>Sistem</a:t>
            </a:r>
            <a:r>
              <a:rPr lang="en-US" dirty="0"/>
              <a:t>. </a:t>
            </a:r>
            <a:r>
              <a:rPr lang="en-US" dirty="0" err="1"/>
              <a:t>Tugas</a:t>
            </a:r>
            <a:r>
              <a:rPr lang="en-US" dirty="0"/>
              <a:t> </a:t>
            </a:r>
            <a:r>
              <a:rPr lang="en-US" dirty="0" err="1"/>
              <a:t>Pimpinan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memperbaiki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landasan</a:t>
            </a:r>
            <a:r>
              <a:rPr lang="en-US" dirty="0"/>
              <a:t> </a:t>
            </a:r>
            <a:r>
              <a:rPr lang="en-US" dirty="0" err="1"/>
              <a:t>generasi</a:t>
            </a:r>
            <a:r>
              <a:rPr lang="en-US" dirty="0"/>
              <a:t> </a:t>
            </a:r>
            <a:r>
              <a:rPr lang="en-US" dirty="0" err="1"/>
              <a:t>berikutnya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0" y="89941"/>
            <a:ext cx="91404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1" descr="C:\Users\sentral sistem\AppData\Roaming\PixelMetrics\CaptureWiz\Temp\2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90846" y="346873"/>
            <a:ext cx="6786610" cy="4339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0" y="110001"/>
            <a:ext cx="914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3"/>
          <p:cNvSpPr txBox="1"/>
          <p:nvPr/>
        </p:nvSpPr>
        <p:spPr>
          <a:xfrm>
            <a:off x="1666534" y="908062"/>
            <a:ext cx="67279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r>
              <a:rPr lang="en-US" dirty="0"/>
              <a:t>Perusahaan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tersertifikasi</a:t>
            </a:r>
            <a:r>
              <a:rPr lang="en-US" dirty="0"/>
              <a:t> ISO 9001:2015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tuntutan</a:t>
            </a:r>
            <a:r>
              <a:rPr lang="en-US" dirty="0"/>
              <a:t> </a:t>
            </a:r>
            <a:r>
              <a:rPr lang="en-US" dirty="0" err="1"/>
              <a:t>Bisnis</a:t>
            </a:r>
            <a:r>
              <a:rPr lang="en-US" dirty="0"/>
              <a:t> / yang </a:t>
            </a:r>
            <a:r>
              <a:rPr lang="en-US" sz="1300" dirty="0" err="1"/>
              <a:t>dipersyaratakan</a:t>
            </a:r>
            <a:r>
              <a:rPr lang="en-US" dirty="0"/>
              <a:t> Customer – </a:t>
            </a:r>
            <a:r>
              <a:rPr lang="en-US" dirty="0" err="1"/>
              <a:t>Tentunya</a:t>
            </a:r>
            <a:r>
              <a:rPr lang="en-US" dirty="0"/>
              <a:t>, Langkah </a:t>
            </a:r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tersertifikasi</a:t>
            </a:r>
            <a:r>
              <a:rPr lang="en-US" dirty="0"/>
              <a:t> ISO 9001:2015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mendevelop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b="1" i="1" dirty="0" err="1">
                <a:solidFill>
                  <a:schemeClr val="accent1">
                    <a:lumMod val="75000"/>
                  </a:schemeClr>
                </a:solidFill>
              </a:rPr>
              <a:t>berbasis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i="1" dirty="0" err="1">
                <a:solidFill>
                  <a:schemeClr val="accent1">
                    <a:lumMod val="75000"/>
                  </a:schemeClr>
                </a:solidFill>
              </a:rPr>
              <a:t>Pencegahan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i="1" dirty="0" err="1">
                <a:solidFill>
                  <a:schemeClr val="accent1">
                    <a:lumMod val="75000"/>
                  </a:schemeClr>
                </a:solidFill>
              </a:rPr>
              <a:t>untuk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i="1" dirty="0" err="1">
                <a:solidFill>
                  <a:schemeClr val="accent1">
                    <a:lumMod val="75000"/>
                  </a:schemeClr>
                </a:solidFill>
              </a:rPr>
              <a:t>Mencapai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i="1" dirty="0" err="1">
                <a:solidFill>
                  <a:schemeClr val="accent1">
                    <a:lumMod val="75000"/>
                  </a:schemeClr>
                </a:solidFill>
              </a:rPr>
              <a:t>Kepuasan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</a:rPr>
              <a:t> Customer/</a:t>
            </a:r>
            <a:r>
              <a:rPr lang="en-US" b="1" i="1" dirty="0" err="1">
                <a:solidFill>
                  <a:schemeClr val="accent1">
                    <a:lumMod val="75000"/>
                  </a:schemeClr>
                </a:solidFill>
              </a:rPr>
              <a:t>Pelanggan</a:t>
            </a:r>
            <a:endParaRPr lang="en-US" b="1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1033516" y="1025446"/>
            <a:ext cx="497512" cy="48424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sz="1950" b="1" dirty="0">
                <a:solidFill>
                  <a:srgbClr val="C00000"/>
                </a:solidFill>
              </a:rPr>
              <a:t>?</a:t>
            </a:r>
          </a:p>
        </p:txBody>
      </p:sp>
      <p:sp>
        <p:nvSpPr>
          <p:cNvPr id="13" name="Oval 12"/>
          <p:cNvSpPr/>
          <p:nvPr/>
        </p:nvSpPr>
        <p:spPr>
          <a:xfrm>
            <a:off x="1062889" y="2377389"/>
            <a:ext cx="497512" cy="48424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sz="1950" b="1" dirty="0">
                <a:solidFill>
                  <a:srgbClr val="C00000"/>
                </a:solidFill>
              </a:rPr>
              <a:t>?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1415706" y="2097359"/>
            <a:ext cx="6916234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1062889" y="3633810"/>
            <a:ext cx="497512" cy="48424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 panose="020B0604020202020204"/>
              </a:defRPr>
            </a:lvl9pPr>
          </a:lstStyle>
          <a:p>
            <a:pPr algn="ctr"/>
            <a:r>
              <a:rPr lang="en-US" sz="1950" b="1" dirty="0">
                <a:solidFill>
                  <a:srgbClr val="C00000"/>
                </a:solidFill>
              </a:rPr>
              <a:t>?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404992" y="3215440"/>
            <a:ext cx="6916234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666534" y="2282709"/>
            <a:ext cx="652071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/>
              <a:t>Perusahaan </a:t>
            </a:r>
            <a:r>
              <a:rPr lang="en-US" sz="1400" dirty="0" err="1"/>
              <a:t>memiliki</a:t>
            </a:r>
            <a:r>
              <a:rPr lang="en-US" sz="1400" dirty="0"/>
              <a:t> </a:t>
            </a:r>
            <a:r>
              <a:rPr lang="en-US" sz="1400" dirty="0" err="1"/>
              <a:t>sistem</a:t>
            </a:r>
            <a:r>
              <a:rPr lang="en-US" sz="1400" dirty="0"/>
              <a:t> </a:t>
            </a:r>
            <a:r>
              <a:rPr lang="en-US" sz="1400" dirty="0" err="1"/>
              <a:t>manajemen</a:t>
            </a:r>
            <a:r>
              <a:rPr lang="en-US" sz="1400" dirty="0"/>
              <a:t> operational yang </a:t>
            </a:r>
            <a:r>
              <a:rPr lang="en-US" sz="1400" dirty="0" err="1"/>
              <a:t>baik</a:t>
            </a:r>
            <a:r>
              <a:rPr lang="en-US" sz="1400" dirty="0"/>
              <a:t>, </a:t>
            </a:r>
            <a:r>
              <a:rPr lang="en-US" sz="1400" dirty="0" err="1"/>
              <a:t>sehingga</a:t>
            </a:r>
            <a:r>
              <a:rPr lang="en-US" sz="1400" dirty="0"/>
              <a:t> </a:t>
            </a:r>
            <a:r>
              <a:rPr lang="en-US" sz="1400" b="1" i="1" dirty="0">
                <a:solidFill>
                  <a:schemeClr val="accent1">
                    <a:lumMod val="75000"/>
                  </a:schemeClr>
                </a:solidFill>
              </a:rPr>
              <a:t>operational </a:t>
            </a:r>
            <a:r>
              <a:rPr lang="en-US" sz="1400" b="1" i="1" dirty="0" err="1">
                <a:solidFill>
                  <a:schemeClr val="accent1">
                    <a:lumMod val="75000"/>
                  </a:schemeClr>
                </a:solidFill>
              </a:rPr>
              <a:t>perusahaan</a:t>
            </a:r>
            <a:r>
              <a:rPr lang="en-US" sz="1400" b="1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400" b="1" i="1" dirty="0" err="1">
                <a:solidFill>
                  <a:schemeClr val="accent1">
                    <a:lumMod val="75000"/>
                  </a:schemeClr>
                </a:solidFill>
              </a:rPr>
              <a:t>bisa</a:t>
            </a:r>
            <a:r>
              <a:rPr lang="en-US" sz="1400" b="1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400" b="1" i="1" dirty="0" err="1">
                <a:solidFill>
                  <a:schemeClr val="accent1">
                    <a:lumMod val="75000"/>
                  </a:schemeClr>
                </a:solidFill>
              </a:rPr>
              <a:t>berjalan</a:t>
            </a:r>
            <a:r>
              <a:rPr lang="en-US" sz="1400" b="1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400" b="1" i="1" dirty="0" err="1">
                <a:solidFill>
                  <a:schemeClr val="accent1">
                    <a:lumMod val="75000"/>
                  </a:schemeClr>
                </a:solidFill>
              </a:rPr>
              <a:t>secara</a:t>
            </a:r>
            <a:r>
              <a:rPr lang="en-US" sz="1400" b="1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400" b="1" i="1" dirty="0" err="1">
                <a:solidFill>
                  <a:schemeClr val="accent1">
                    <a:lumMod val="75000"/>
                  </a:schemeClr>
                </a:solidFill>
              </a:rPr>
              <a:t>otomatis</a:t>
            </a:r>
            <a:r>
              <a:rPr lang="en-US" sz="1400" b="1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400" b="1" i="1" dirty="0" err="1">
                <a:solidFill>
                  <a:schemeClr val="accent1">
                    <a:lumMod val="75000"/>
                  </a:schemeClr>
                </a:solidFill>
              </a:rPr>
              <a:t>tanpa</a:t>
            </a:r>
            <a:r>
              <a:rPr lang="en-US" sz="1400" b="1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400" b="1" i="1" dirty="0" err="1">
                <a:solidFill>
                  <a:schemeClr val="accent1">
                    <a:lumMod val="75000"/>
                  </a:schemeClr>
                </a:solidFill>
              </a:rPr>
              <a:t>menunggu</a:t>
            </a:r>
            <a:r>
              <a:rPr lang="en-US" sz="1400" b="1" i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400" b="1" i="1" dirty="0" err="1">
                <a:solidFill>
                  <a:schemeClr val="accent1">
                    <a:lumMod val="75000"/>
                  </a:schemeClr>
                </a:solidFill>
              </a:rPr>
              <a:t>instruksi</a:t>
            </a:r>
            <a:endParaRPr lang="en-US" sz="1400" b="1" i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48980" y="3215440"/>
            <a:ext cx="657224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US" sz="1400" b="1" dirty="0"/>
          </a:p>
          <a:p>
            <a:pPr algn="just">
              <a:buNone/>
            </a:pPr>
            <a:r>
              <a:rPr lang="en-US" sz="1400" dirty="0" err="1"/>
              <a:t>Seringkali</a:t>
            </a:r>
            <a:r>
              <a:rPr lang="en-US" sz="1400" dirty="0"/>
              <a:t> </a:t>
            </a:r>
            <a:r>
              <a:rPr lang="en-US" sz="1400" dirty="0" err="1"/>
              <a:t>perusahaan</a:t>
            </a:r>
            <a:r>
              <a:rPr lang="en-US" sz="1400" dirty="0"/>
              <a:t> </a:t>
            </a:r>
            <a:r>
              <a:rPr lang="en-US" sz="1400" dirty="0" err="1"/>
              <a:t>baru</a:t>
            </a:r>
            <a:r>
              <a:rPr lang="en-US" sz="1400" dirty="0"/>
              <a:t>, </a:t>
            </a:r>
            <a:r>
              <a:rPr lang="en-US" sz="1400" dirty="0" err="1"/>
              <a:t>kondisi</a:t>
            </a:r>
            <a:r>
              <a:rPr lang="en-US" sz="1400" dirty="0"/>
              <a:t>: </a:t>
            </a:r>
            <a:r>
              <a:rPr lang="en-US" sz="1400" dirty="0" err="1"/>
              <a:t>belum</a:t>
            </a:r>
            <a:r>
              <a:rPr lang="en-US" sz="1400" dirty="0"/>
              <a:t> </a:t>
            </a:r>
            <a:r>
              <a:rPr lang="en-US" sz="1400" dirty="0" err="1"/>
              <a:t>ada</a:t>
            </a:r>
            <a:r>
              <a:rPr lang="en-US" sz="1400" dirty="0"/>
              <a:t> </a:t>
            </a:r>
            <a:r>
              <a:rPr lang="en-US" sz="1400" dirty="0" err="1"/>
              <a:t>sistem</a:t>
            </a:r>
            <a:r>
              <a:rPr lang="en-US" sz="1400" dirty="0"/>
              <a:t> yang </a:t>
            </a:r>
            <a:r>
              <a:rPr lang="en-US" sz="1400" dirty="0" err="1"/>
              <a:t>mengatur</a:t>
            </a:r>
            <a:r>
              <a:rPr lang="en-US" sz="1400" dirty="0"/>
              <a:t> </a:t>
            </a:r>
            <a:r>
              <a:rPr lang="en-US" sz="1400" dirty="0" err="1"/>
              <a:t>secara</a:t>
            </a:r>
            <a:r>
              <a:rPr lang="en-US" sz="1400" dirty="0"/>
              <a:t> </a:t>
            </a:r>
            <a:r>
              <a:rPr lang="en-US" sz="1400" dirty="0" err="1"/>
              <a:t>jelas</a:t>
            </a:r>
            <a:r>
              <a:rPr lang="en-US" sz="1400" dirty="0"/>
              <a:t>, </a:t>
            </a:r>
            <a:r>
              <a:rPr lang="en-US" sz="1400" dirty="0" err="1"/>
              <a:t>alur</a:t>
            </a:r>
            <a:r>
              <a:rPr lang="en-US" sz="1400" dirty="0"/>
              <a:t> </a:t>
            </a:r>
            <a:r>
              <a:rPr lang="en-US" sz="1400" dirty="0" err="1"/>
              <a:t>perusahaan</a:t>
            </a:r>
            <a:r>
              <a:rPr lang="en-US" sz="1400" dirty="0"/>
              <a:t>, </a:t>
            </a:r>
            <a:r>
              <a:rPr lang="en-US" sz="1400" dirty="0" err="1"/>
              <a:t>belum</a:t>
            </a:r>
            <a:r>
              <a:rPr lang="en-US" sz="1400" dirty="0"/>
              <a:t> </a:t>
            </a:r>
            <a:r>
              <a:rPr lang="en-US" sz="1400" dirty="0" err="1"/>
              <a:t>ada</a:t>
            </a:r>
            <a:r>
              <a:rPr lang="en-US" sz="1400" dirty="0"/>
              <a:t> </a:t>
            </a:r>
            <a:r>
              <a:rPr lang="en-US" sz="1400" dirty="0" err="1"/>
              <a:t>pedoman</a:t>
            </a:r>
            <a:r>
              <a:rPr lang="en-US" sz="1400" dirty="0"/>
              <a:t> </a:t>
            </a:r>
            <a:r>
              <a:rPr lang="en-US" sz="1400" dirty="0" err="1"/>
              <a:t>perusahaan</a:t>
            </a:r>
            <a:r>
              <a:rPr lang="en-US" sz="1400" dirty="0"/>
              <a:t>, </a:t>
            </a:r>
            <a:r>
              <a:rPr lang="en-US" sz="1400" dirty="0" err="1"/>
              <a:t>prosedur</a:t>
            </a:r>
            <a:r>
              <a:rPr lang="en-US" sz="1400" dirty="0"/>
              <a:t>, </a:t>
            </a:r>
            <a:r>
              <a:rPr lang="en-US" sz="1400" dirty="0" err="1"/>
              <a:t>instruksi</a:t>
            </a:r>
            <a:r>
              <a:rPr lang="en-US" sz="1400" dirty="0"/>
              <a:t> </a:t>
            </a:r>
            <a:r>
              <a:rPr lang="en-US" sz="1400" dirty="0" err="1"/>
              <a:t>kerja</a:t>
            </a:r>
            <a:r>
              <a:rPr lang="en-US" sz="1400" dirty="0"/>
              <a:t>, dan </a:t>
            </a:r>
            <a:r>
              <a:rPr lang="en-US" sz="1400" dirty="0" err="1"/>
              <a:t>dokumentasi</a:t>
            </a:r>
            <a:r>
              <a:rPr lang="en-US" sz="1400" dirty="0"/>
              <a:t> </a:t>
            </a:r>
            <a:r>
              <a:rPr lang="en-US" sz="1400" dirty="0" err="1"/>
              <a:t>lainnya</a:t>
            </a:r>
            <a:r>
              <a:rPr lang="en-US" sz="1400" dirty="0"/>
              <a:t> </a:t>
            </a:r>
            <a:r>
              <a:rPr lang="en-US" sz="1400" dirty="0" err="1"/>
              <a:t>spt</a:t>
            </a:r>
            <a:r>
              <a:rPr lang="en-US" sz="1400" dirty="0"/>
              <a:t> form yang </a:t>
            </a:r>
            <a:r>
              <a:rPr lang="en-US" sz="1400" dirty="0" err="1"/>
              <a:t>sah</a:t>
            </a:r>
            <a:r>
              <a:rPr lang="en-US" sz="1400" dirty="0"/>
              <a:t> </a:t>
            </a:r>
            <a:r>
              <a:rPr lang="en-US" sz="1400" dirty="0" err="1"/>
              <a:t>berlaku</a:t>
            </a:r>
            <a:r>
              <a:rPr lang="en-US" sz="1400" dirty="0"/>
              <a:t>. </a:t>
            </a:r>
            <a:r>
              <a:rPr lang="en-US" sz="1400" dirty="0" err="1"/>
              <a:t>Kadang</a:t>
            </a:r>
            <a:r>
              <a:rPr lang="en-US" sz="1400" dirty="0"/>
              <a:t> </a:t>
            </a:r>
            <a:r>
              <a:rPr lang="en-US" sz="1400" dirty="0" err="1"/>
              <a:t>permintaan</a:t>
            </a:r>
            <a:r>
              <a:rPr lang="en-US" sz="1400" dirty="0"/>
              <a:t> </a:t>
            </a:r>
            <a:r>
              <a:rPr lang="en-US" sz="1400" dirty="0" err="1"/>
              <a:t>masih</a:t>
            </a:r>
            <a:r>
              <a:rPr lang="en-US" sz="1400" dirty="0"/>
              <a:t> </a:t>
            </a:r>
            <a:r>
              <a:rPr lang="en-US" sz="1400" dirty="0" err="1"/>
              <a:t>lisan</a:t>
            </a:r>
            <a:r>
              <a:rPr lang="en-US" sz="1400" dirty="0"/>
              <a:t>. </a:t>
            </a:r>
            <a:r>
              <a:rPr lang="en-US" sz="1400" dirty="0" err="1"/>
              <a:t>Setiap</a:t>
            </a:r>
            <a:r>
              <a:rPr lang="en-US" sz="1400" dirty="0"/>
              <a:t> orang </a:t>
            </a:r>
            <a:r>
              <a:rPr lang="en-US" sz="1400" dirty="0" err="1"/>
              <a:t>bekerja</a:t>
            </a:r>
            <a:r>
              <a:rPr lang="en-US" sz="1400" dirty="0"/>
              <a:t> </a:t>
            </a:r>
            <a:r>
              <a:rPr lang="en-US" sz="1400" dirty="0" err="1"/>
              <a:t>sesuai</a:t>
            </a:r>
            <a:r>
              <a:rPr lang="en-US" sz="1400" dirty="0"/>
              <a:t> background (Pendidikan, </a:t>
            </a:r>
            <a:r>
              <a:rPr lang="en-US" sz="1400" dirty="0" err="1"/>
              <a:t>pengalaman</a:t>
            </a:r>
            <a:r>
              <a:rPr lang="en-US" dirty="0"/>
              <a:t>, </a:t>
            </a:r>
            <a:r>
              <a:rPr lang="en-US" dirty="0" err="1"/>
              <a:t>lingkungan</a:t>
            </a:r>
            <a:r>
              <a:rPr lang="en-US" dirty="0"/>
              <a:t>) masing-masing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belum</a:t>
            </a:r>
            <a:r>
              <a:rPr lang="en-US" dirty="0"/>
              <a:t> </a:t>
            </a:r>
            <a:r>
              <a:rPr lang="en-US" dirty="0" err="1"/>
              <a:t>adanya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endParaRPr lang="en-ID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0" y="110001"/>
            <a:ext cx="9140448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" name="Object 3"/>
          <p:cNvGraphicFramePr>
            <a:graphicFrameLocks noChangeAspect="1"/>
          </p:cNvGraphicFramePr>
          <p:nvPr/>
        </p:nvGraphicFramePr>
        <p:xfrm>
          <a:off x="293313" y="338186"/>
          <a:ext cx="6946937" cy="4687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Slide" r:id="rId4" imgW="4454525" imgH="3084830" progId="PowerPoint.Slide.12">
                  <p:embed/>
                </p:oleObj>
              </mc:Choice>
              <mc:Fallback>
                <p:oleObj name="Slide" r:id="rId4" imgW="4454525" imgH="3084830" progId="PowerPoint.Slide.12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3313" y="338186"/>
                        <a:ext cx="6946937" cy="468713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776" y="0"/>
            <a:ext cx="91404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259235" y="1213250"/>
            <a:ext cx="8210208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Bimbingan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Konsultasi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Implementasi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Sistem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Manajemen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Mutu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Berdasarkan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ISO 9001:2015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untuk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ID" sz="1350" b="1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PT JASCO CHEMICALS INDONESIA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berdurasi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6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bulan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,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dengan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tahapan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dimulai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dari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</a:p>
          <a:p>
            <a:pPr lvl="0" indent="-4572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ct val="108000"/>
              <a:buAutoNum type="arabicPeriod"/>
            </a:pP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Membangun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Infrastruktur</a:t>
            </a:r>
          </a:p>
          <a:p>
            <a:pPr marL="742950" lvl="1" indent="-285750"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Mengidentifikasi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kondisi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actual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perusahaan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dan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mencari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tahu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berapa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persen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kondisi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perusahaan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meraih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ISO 9001:2015 (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dalam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proses Gap Analysis) </a:t>
            </a:r>
          </a:p>
          <a:p>
            <a:pPr marL="742950" lvl="1" indent="-285750"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Memberikan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Pelatihan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Business Process Mapping (BPM)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yaitu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bagaimana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perusahaan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bisa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memetakan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kerangka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dari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bisnisnya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dimulai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dari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order yang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didapat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dari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Customer,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sampai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produk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atau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jasa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deliver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ke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Customer </a:t>
            </a:r>
          </a:p>
          <a:p>
            <a:pPr marL="742950" lvl="1" indent="-285750"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Memberikan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Pelatihan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Awareness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atau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Kepedulian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Persyaratan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ISO 9001:2015 dan How to Implement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dengan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bedasarkan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Risk Management,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mengidentifikasi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Risiko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Organisasi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,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Risiko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Masing-masing proses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dalam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kerangka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BPM,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identifikasi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Organisasi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dan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Keterkaitannya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,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serta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isu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eksternal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dan internal di 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organisasi</a:t>
            </a:r>
            <a:r>
              <a:rPr lang="en-ID" sz="1350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/</a:t>
            </a:r>
            <a:r>
              <a:rPr lang="en-ID" sz="1350" dirty="0" err="1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perusahaan</a:t>
            </a:r>
            <a:endParaRPr lang="en-ID" sz="1350" dirty="0">
              <a:solidFill>
                <a:schemeClr val="dk1"/>
              </a:solidFill>
              <a:latin typeface="Calibri" panose="020F0502020204030204" pitchFamily="34" charset="0"/>
              <a:ea typeface="Microsoft JhengHei UI Light" panose="020B0304030504040204" pitchFamily="34" charset="-120"/>
              <a:cs typeface="Calibri" panose="020F0502020204030204" pitchFamily="34" charset="0"/>
              <a:sym typeface="Roboto"/>
            </a:endParaRPr>
          </a:p>
          <a:p>
            <a:pPr marL="742950" lvl="1" indent="-285750">
              <a:spcBef>
                <a:spcPts val="500"/>
              </a:spcBef>
              <a:buFont typeface="Wingdings" panose="05000000000000000000" pitchFamily="2" charset="2"/>
              <a:buChar char="Ø"/>
            </a:pPr>
            <a:endParaRPr lang="en-ID" sz="1350" dirty="0">
              <a:solidFill>
                <a:schemeClr val="dk1"/>
              </a:solidFill>
              <a:latin typeface="Calibri" panose="020F0502020204030204" pitchFamily="34" charset="0"/>
              <a:ea typeface="Microsoft JhengHei UI Light" panose="020B0304030504040204" pitchFamily="34" charset="-120"/>
              <a:cs typeface="Calibri" panose="020F0502020204030204" pitchFamily="34" charset="0"/>
              <a:sym typeface="Roboto"/>
            </a:endParaRPr>
          </a:p>
          <a:p>
            <a:pPr marL="457200" lvl="1" indent="0">
              <a:spcBef>
                <a:spcPts val="500"/>
              </a:spcBef>
              <a:buNone/>
            </a:pPr>
            <a:r>
              <a:rPr lang="en-ID" dirty="0">
                <a:solidFill>
                  <a:schemeClr val="dk1"/>
                </a:solidFill>
                <a:latin typeface="Calibri" panose="020F0502020204030204" pitchFamily="34" charset="0"/>
                <a:ea typeface="Microsoft JhengHei UI Light" panose="020B0304030504040204" pitchFamily="34" charset="-120"/>
                <a:cs typeface="Calibri" panose="020F0502020204030204" pitchFamily="34" charset="0"/>
                <a:sym typeface="Roboto"/>
              </a:rPr>
              <a:t>  </a:t>
            </a:r>
            <a:endParaRPr lang="en-ID" sz="1400" dirty="0">
              <a:solidFill>
                <a:schemeClr val="dk1"/>
              </a:solidFill>
              <a:latin typeface="Calibri" panose="020F0502020204030204" pitchFamily="34" charset="0"/>
              <a:ea typeface="Microsoft JhengHei UI Light" panose="020B0304030504040204" pitchFamily="34" charset="-120"/>
              <a:cs typeface="Calibri" panose="020F0502020204030204" pitchFamily="34" charset="0"/>
              <a:sym typeface="Roboto"/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-74425" y="98150"/>
            <a:ext cx="11798149" cy="12985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36375" y="640550"/>
            <a:ext cx="5815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860"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Ruang Lingkup Pekerjaan</a:t>
            </a:r>
            <a:endParaRPr sz="1420" b="1">
              <a:solidFill>
                <a:schemeClr val="lt1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1048</Words>
  <Application>Microsoft Office PowerPoint</Application>
  <PresentationFormat>On-screen Show (16:9)</PresentationFormat>
  <Paragraphs>148</Paragraphs>
  <Slides>19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Calibri</vt:lpstr>
      <vt:lpstr>Arial</vt:lpstr>
      <vt:lpstr>Montserrat SemiBold</vt:lpstr>
      <vt:lpstr>Maiandra GD</vt:lpstr>
      <vt:lpstr>Montserrat</vt:lpstr>
      <vt:lpstr>Wingdings</vt:lpstr>
      <vt:lpstr>Montserrat ExtraBold</vt:lpstr>
      <vt:lpstr>Candara</vt:lpstr>
      <vt:lpstr>Simple Light</vt:lpstr>
      <vt:lpstr>Slide</vt:lpstr>
      <vt:lpstr>Microsoft Excel 97-2003 Worksheet</vt:lpstr>
      <vt:lpstr>PowerPoint Presentation</vt:lpstr>
      <vt:lpstr>PowerPoint Presentation</vt:lpstr>
      <vt:lpstr>PowerPoint Presentation</vt:lpstr>
      <vt:lpstr>PowerPoint Presentation</vt:lpstr>
      <vt:lpstr>Latar Belakang Masalah</vt:lpstr>
      <vt:lpstr>PowerPoint Presentation</vt:lpstr>
      <vt:lpstr>PowerPoint Presentation</vt:lpstr>
      <vt:lpstr>PowerPoint Presentation</vt:lpstr>
      <vt:lpstr>Ruang Lingkup Pekerjaan</vt:lpstr>
      <vt:lpstr>Ruang Lingkup Pekerjaan</vt:lpstr>
      <vt:lpstr>Ruang Lingkup Pekerjaan</vt:lpstr>
      <vt:lpstr>Investasi Program Konsultasi </vt:lpstr>
      <vt:lpstr>Investasi</vt:lpstr>
      <vt:lpstr>PowerPoint Presentation</vt:lpstr>
      <vt:lpstr>Kondisi Lain-lain </vt:lpstr>
      <vt:lpstr>Kondisi Lain-lain </vt:lpstr>
      <vt:lpstr>Kondisi Lain-lain </vt:lpstr>
      <vt:lpstr>Persetujuan Proposal</vt:lpstr>
      <vt:lpstr>SSSSS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Bimbingan Konsultasi Implementasi Sistem Manajemen Keselamatan dan Kesehatan Kerja  SMK3 PP 50/2012  BETER WORK INDONESIA</dc:title>
  <dc:creator>Sinta</dc:creator>
  <cp:lastModifiedBy>Sales Sentral Sistem</cp:lastModifiedBy>
  <cp:revision>46</cp:revision>
  <dcterms:created xsi:type="dcterms:W3CDTF">2023-09-13T11:15:00Z</dcterms:created>
  <dcterms:modified xsi:type="dcterms:W3CDTF">2024-12-02T02:10:18Z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AC20CF1FADED4AECB36A3436060ECE5A_13</vt:lpwstr>
  </property>
  <property fmtid="{D5CDD505-2E9C-101B-9397-08002B2CF9AE}" pid="3" name="KSOProductBuildVer">
    <vt:lpwstr>1033-12.2.0.13201</vt:lpwstr>
  </property>
</Properties>
</file>